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9"/>
  </p:notesMasterIdLst>
  <p:handoutMasterIdLst>
    <p:handoutMasterId r:id="rId90"/>
  </p:handoutMasterIdLst>
  <p:sldIdLst>
    <p:sldId id="256" r:id="rId2"/>
    <p:sldId id="299" r:id="rId3"/>
    <p:sldId id="258" r:id="rId4"/>
    <p:sldId id="264" r:id="rId5"/>
    <p:sldId id="259" r:id="rId6"/>
    <p:sldId id="312" r:id="rId7"/>
    <p:sldId id="267" r:id="rId8"/>
    <p:sldId id="423" r:id="rId9"/>
    <p:sldId id="300" r:id="rId10"/>
    <p:sldId id="342" r:id="rId11"/>
    <p:sldId id="379" r:id="rId12"/>
    <p:sldId id="398" r:id="rId13"/>
    <p:sldId id="301" r:id="rId14"/>
    <p:sldId id="302" r:id="rId15"/>
    <p:sldId id="341" r:id="rId16"/>
    <p:sldId id="266" r:id="rId17"/>
    <p:sldId id="324" r:id="rId18"/>
    <p:sldId id="354" r:id="rId19"/>
    <p:sldId id="436" r:id="rId20"/>
    <p:sldId id="439" r:id="rId21"/>
    <p:sldId id="440" r:id="rId22"/>
    <p:sldId id="441" r:id="rId23"/>
    <p:sldId id="442" r:id="rId24"/>
    <p:sldId id="443" r:id="rId25"/>
    <p:sldId id="444" r:id="rId26"/>
    <p:sldId id="445" r:id="rId27"/>
    <p:sldId id="437" r:id="rId28"/>
    <p:sldId id="438" r:id="rId29"/>
    <p:sldId id="470" r:id="rId30"/>
    <p:sldId id="471" r:id="rId31"/>
    <p:sldId id="448" r:id="rId32"/>
    <p:sldId id="449" r:id="rId33"/>
    <p:sldId id="450" r:id="rId34"/>
    <p:sldId id="451" r:id="rId35"/>
    <p:sldId id="452" r:id="rId36"/>
    <p:sldId id="453" r:id="rId37"/>
    <p:sldId id="454" r:id="rId38"/>
    <p:sldId id="455" r:id="rId39"/>
    <p:sldId id="456" r:id="rId40"/>
    <p:sldId id="460" r:id="rId41"/>
    <p:sldId id="461" r:id="rId42"/>
    <p:sldId id="462" r:id="rId43"/>
    <p:sldId id="463" r:id="rId44"/>
    <p:sldId id="465" r:id="rId45"/>
    <p:sldId id="466" r:id="rId46"/>
    <p:sldId id="467" r:id="rId47"/>
    <p:sldId id="468" r:id="rId48"/>
    <p:sldId id="464" r:id="rId49"/>
    <p:sldId id="457" r:id="rId50"/>
    <p:sldId id="458" r:id="rId51"/>
    <p:sldId id="469" r:id="rId52"/>
    <p:sldId id="459" r:id="rId53"/>
    <p:sldId id="447" r:id="rId54"/>
    <p:sldId id="446" r:id="rId55"/>
    <p:sldId id="358" r:id="rId56"/>
    <p:sldId id="404" r:id="rId57"/>
    <p:sldId id="405" r:id="rId58"/>
    <p:sldId id="406" r:id="rId59"/>
    <p:sldId id="429" r:id="rId60"/>
    <p:sldId id="430" r:id="rId61"/>
    <p:sldId id="431" r:id="rId62"/>
    <p:sldId id="292" r:id="rId63"/>
    <p:sldId id="424" r:id="rId64"/>
    <p:sldId id="425" r:id="rId65"/>
    <p:sldId id="494" r:id="rId66"/>
    <p:sldId id="427" r:id="rId67"/>
    <p:sldId id="433" r:id="rId68"/>
    <p:sldId id="434" r:id="rId69"/>
    <p:sldId id="432" r:id="rId70"/>
    <p:sldId id="376" r:id="rId71"/>
    <p:sldId id="377" r:id="rId72"/>
    <p:sldId id="428" r:id="rId73"/>
    <p:sldId id="414" r:id="rId74"/>
    <p:sldId id="415" r:id="rId75"/>
    <p:sldId id="322" r:id="rId76"/>
    <p:sldId id="326" r:id="rId77"/>
    <p:sldId id="327" r:id="rId78"/>
    <p:sldId id="328" r:id="rId79"/>
    <p:sldId id="495" r:id="rId80"/>
    <p:sldId id="320" r:id="rId81"/>
    <p:sldId id="321" r:id="rId82"/>
    <p:sldId id="329" r:id="rId83"/>
    <p:sldId id="272" r:id="rId84"/>
    <p:sldId id="271" r:id="rId85"/>
    <p:sldId id="274" r:id="rId86"/>
    <p:sldId id="373" r:id="rId87"/>
    <p:sldId id="416" r:id="rId88"/>
  </p:sldIdLst>
  <p:sldSz cx="6858000" cy="9144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7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7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7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7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7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7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7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7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7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CC5FF"/>
    <a:srgbClr val="FFE0CD"/>
    <a:srgbClr val="F2FC96"/>
    <a:srgbClr val="EEFFBD"/>
    <a:srgbClr val="3366FF"/>
    <a:srgbClr val="0099CC"/>
    <a:srgbClr val="C2D2FE"/>
    <a:srgbClr val="DDEE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43" autoAdjust="0"/>
    <p:restoredTop sz="94329" autoAdjust="0"/>
  </p:normalViewPr>
  <p:slideViewPr>
    <p:cSldViewPr>
      <p:cViewPr varScale="1">
        <p:scale>
          <a:sx n="81" d="100"/>
          <a:sy n="81" d="100"/>
        </p:scale>
        <p:origin x="-3618" y="-102"/>
      </p:cViewPr>
      <p:guideLst>
        <p:guide orient="horz" pos="2880"/>
        <p:guide pos="2160"/>
      </p:guideLst>
    </p:cSldViewPr>
  </p:slideViewPr>
  <p:outlineViewPr>
    <p:cViewPr>
      <p:scale>
        <a:sx n="100" d="100"/>
        <a:sy n="100" d="100"/>
      </p:scale>
      <p:origin x="0" y="822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549A53-C8A9-48B5-A894-3A02D1F6C11D}" type="doc">
      <dgm:prSet loTypeId="urn:microsoft.com/office/officeart/2005/8/layout/hList7#2" loCatId="list" qsTypeId="urn:microsoft.com/office/officeart/2005/8/quickstyle/simple1" qsCatId="simple" csTypeId="urn:microsoft.com/office/officeart/2005/8/colors/accent1_3" csCatId="accent1" phldr="1"/>
      <dgm:spPr/>
    </dgm:pt>
    <dgm:pt modelId="{B6EA4096-119A-449B-ABFC-51CA2E5CBD7F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solidFill>
                <a:schemeClr val="accent6">
                  <a:lumMod val="75000"/>
                </a:schemeClr>
              </a:solidFill>
            </a:rPr>
            <a:t>㈜</a:t>
          </a:r>
          <a:r>
            <a:rPr lang="ko-KR" altLang="en-US" sz="1800" b="1" dirty="0" err="1" smtClean="0">
              <a:solidFill>
                <a:schemeClr val="accent6">
                  <a:lumMod val="75000"/>
                </a:schemeClr>
              </a:solidFill>
            </a:rPr>
            <a:t>상원그린콘</a:t>
          </a:r>
          <a:endParaRPr lang="en-US" altLang="ko-KR" sz="1800" b="1" dirty="0" smtClean="0">
            <a:solidFill>
              <a:schemeClr val="accent6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ko-KR" altLang="en-US" sz="1600" b="1" dirty="0">
            <a:solidFill>
              <a:schemeClr val="bg2">
                <a:lumMod val="75000"/>
              </a:schemeClr>
            </a:solidFill>
          </a:endParaRPr>
        </a:p>
      </dgm:t>
    </dgm:pt>
    <dgm:pt modelId="{E89AF364-1522-4A4B-B274-2A133E0C9420}" type="parTrans" cxnId="{ED7C7CF7-03BF-41C4-B370-C03FEBD7321B}">
      <dgm:prSet/>
      <dgm:spPr/>
      <dgm:t>
        <a:bodyPr/>
        <a:lstStyle/>
        <a:p>
          <a:pPr latinLnBrk="1"/>
          <a:endParaRPr lang="ko-KR" altLang="en-US"/>
        </a:p>
      </dgm:t>
    </dgm:pt>
    <dgm:pt modelId="{CD950F94-132F-489C-8A78-0E9FBA728FEE}" type="sibTrans" cxnId="{ED7C7CF7-03BF-41C4-B370-C03FEBD7321B}">
      <dgm:prSet/>
      <dgm:spPr/>
      <dgm:t>
        <a:bodyPr/>
        <a:lstStyle/>
        <a:p>
          <a:pPr latinLnBrk="1"/>
          <a:endParaRPr lang="ko-KR" altLang="en-US"/>
        </a:p>
      </dgm:t>
    </dgm:pt>
    <dgm:pt modelId="{1B310356-3337-4B16-AAA5-F54A3F44072D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solidFill>
                <a:schemeClr val="accent6">
                  <a:lumMod val="75000"/>
                </a:schemeClr>
              </a:solidFill>
            </a:rPr>
            <a:t>㈜성지</a:t>
          </a:r>
          <a:endParaRPr lang="en-US" altLang="ko-KR" sz="1800" b="1" dirty="0" smtClean="0">
            <a:solidFill>
              <a:schemeClr val="accent6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en-US" altLang="ko-KR" sz="1600" b="1" dirty="0" smtClean="0">
            <a:solidFill>
              <a:schemeClr val="bg2">
                <a:lumMod val="75000"/>
              </a:schemeClr>
            </a:solidFill>
          </a:endParaRPr>
        </a:p>
        <a:p>
          <a:pPr latinLnBrk="1"/>
          <a:endParaRPr lang="ko-KR" altLang="en-US" sz="1600" b="1" dirty="0">
            <a:solidFill>
              <a:schemeClr val="bg2">
                <a:lumMod val="75000"/>
              </a:schemeClr>
            </a:solidFill>
          </a:endParaRPr>
        </a:p>
      </dgm:t>
    </dgm:pt>
    <dgm:pt modelId="{D411554C-FD19-4804-96F5-DA8EC06FC581}" type="parTrans" cxnId="{8B3DBAC1-AB2C-4AD2-B0DE-E9C30CAC179F}">
      <dgm:prSet/>
      <dgm:spPr/>
      <dgm:t>
        <a:bodyPr/>
        <a:lstStyle/>
        <a:p>
          <a:pPr latinLnBrk="1"/>
          <a:endParaRPr lang="ko-KR" altLang="en-US"/>
        </a:p>
      </dgm:t>
    </dgm:pt>
    <dgm:pt modelId="{AE93C7AD-F15A-40CC-811D-BE04D8A4EFDD}" type="sibTrans" cxnId="{8B3DBAC1-AB2C-4AD2-B0DE-E9C30CAC179F}">
      <dgm:prSet/>
      <dgm:spPr/>
      <dgm:t>
        <a:bodyPr/>
        <a:lstStyle/>
        <a:p>
          <a:pPr latinLnBrk="1"/>
          <a:endParaRPr lang="ko-KR" altLang="en-US"/>
        </a:p>
      </dgm:t>
    </dgm:pt>
    <dgm:pt modelId="{C1FAAD17-515F-497B-B5E8-28AB4F3A5632}" type="pres">
      <dgm:prSet presAssocID="{7B549A53-C8A9-48B5-A894-3A02D1F6C11D}" presName="Name0" presStyleCnt="0">
        <dgm:presLayoutVars>
          <dgm:dir/>
          <dgm:resizeHandles val="exact"/>
        </dgm:presLayoutVars>
      </dgm:prSet>
      <dgm:spPr/>
    </dgm:pt>
    <dgm:pt modelId="{AD0D262D-2319-4127-9BB6-D92DA2260325}" type="pres">
      <dgm:prSet presAssocID="{7B549A53-C8A9-48B5-A894-3A02D1F6C11D}" presName="fgShape" presStyleLbl="fgShp" presStyleIdx="0" presStyleCnt="1" custScaleY="16788" custLinFactNeighborX="828" custLinFactNeighborY="74939"/>
      <dgm:spPr/>
    </dgm:pt>
    <dgm:pt modelId="{7A3DAB62-F90A-46AF-8A4F-1F2B14FD0954}" type="pres">
      <dgm:prSet presAssocID="{7B549A53-C8A9-48B5-A894-3A02D1F6C11D}" presName="linComp" presStyleCnt="0"/>
      <dgm:spPr/>
    </dgm:pt>
    <dgm:pt modelId="{F12A5454-2446-4C33-8FFE-453D93096BBC}" type="pres">
      <dgm:prSet presAssocID="{B6EA4096-119A-449B-ABFC-51CA2E5CBD7F}" presName="compNode" presStyleCnt="0"/>
      <dgm:spPr/>
    </dgm:pt>
    <dgm:pt modelId="{98CADB94-2C9C-4208-9C0B-861430FC9786}" type="pres">
      <dgm:prSet presAssocID="{B6EA4096-119A-449B-ABFC-51CA2E5CBD7F}" presName="bkgdShape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82BA40FA-ADCA-48E1-85A9-122A5315618C}" type="pres">
      <dgm:prSet presAssocID="{B6EA4096-119A-449B-ABFC-51CA2E5CBD7F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3AF89B-E417-41C7-AE7E-94F770792F85}" type="pres">
      <dgm:prSet presAssocID="{B6EA4096-119A-449B-ABFC-51CA2E5CBD7F}" presName="invisiNode" presStyleLbl="node1" presStyleIdx="0" presStyleCnt="2"/>
      <dgm:spPr/>
    </dgm:pt>
    <dgm:pt modelId="{CFBCA3F8-85AC-4607-9DCE-C63D8F8447B6}" type="pres">
      <dgm:prSet presAssocID="{B6EA4096-119A-449B-ABFC-51CA2E5CBD7F}" presName="imagNode" presStyleLbl="fgImgPlace1" presStyleIdx="0" presStyleCnt="2" custScaleX="55917" custScaleY="48072" custLinFactNeighborY="-4288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2CAC5A5-4134-4636-9EDC-97F9E42430FE}" type="pres">
      <dgm:prSet presAssocID="{CD950F94-132F-489C-8A78-0E9FBA728FEE}" presName="sibTrans" presStyleLbl="sibTrans2D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6362A08A-DB8D-40D1-A77D-E7364E4714F6}" type="pres">
      <dgm:prSet presAssocID="{1B310356-3337-4B16-AAA5-F54A3F44072D}" presName="compNode" presStyleCnt="0"/>
      <dgm:spPr/>
    </dgm:pt>
    <dgm:pt modelId="{547BC934-8648-4B8D-A6B2-291A717E35B5}" type="pres">
      <dgm:prSet presAssocID="{1B310356-3337-4B16-AAA5-F54A3F44072D}" presName="bkgdShape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4BA628EF-B7F3-41FD-85C3-9833E595DA34}" type="pres">
      <dgm:prSet presAssocID="{1B310356-3337-4B16-AAA5-F54A3F44072D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D936C54-2E86-4F61-9F6A-45146884F95D}" type="pres">
      <dgm:prSet presAssocID="{1B310356-3337-4B16-AAA5-F54A3F44072D}" presName="invisiNode" presStyleLbl="node1" presStyleIdx="1" presStyleCnt="2"/>
      <dgm:spPr/>
    </dgm:pt>
    <dgm:pt modelId="{856CC79D-6F23-4C21-903A-C622CB5D32BC}" type="pres">
      <dgm:prSet presAssocID="{1B310356-3337-4B16-AAA5-F54A3F44072D}" presName="imagNode" presStyleLbl="fgImgPlace1" presStyleIdx="1" presStyleCnt="2" custScaleX="55917" custScaleY="48072" custLinFactNeighborY="-4288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1CCEABA7-42A2-4EB3-BC25-89A8D437FF09}" type="presOf" srcId="{1B310356-3337-4B16-AAA5-F54A3F44072D}" destId="{547BC934-8648-4B8D-A6B2-291A717E35B5}" srcOrd="0" destOrd="0" presId="urn:microsoft.com/office/officeart/2005/8/layout/hList7#2"/>
    <dgm:cxn modelId="{EED362D6-E19F-448E-AD79-3E2C03E4A6C1}" type="presOf" srcId="{7B549A53-C8A9-48B5-A894-3A02D1F6C11D}" destId="{C1FAAD17-515F-497B-B5E8-28AB4F3A5632}" srcOrd="0" destOrd="0" presId="urn:microsoft.com/office/officeart/2005/8/layout/hList7#2"/>
    <dgm:cxn modelId="{7F4B9DB1-BC40-43F5-92D9-E769A57140B9}" type="presOf" srcId="{B6EA4096-119A-449B-ABFC-51CA2E5CBD7F}" destId="{82BA40FA-ADCA-48E1-85A9-122A5315618C}" srcOrd="1" destOrd="0" presId="urn:microsoft.com/office/officeart/2005/8/layout/hList7#2"/>
    <dgm:cxn modelId="{ED7C7CF7-03BF-41C4-B370-C03FEBD7321B}" srcId="{7B549A53-C8A9-48B5-A894-3A02D1F6C11D}" destId="{B6EA4096-119A-449B-ABFC-51CA2E5CBD7F}" srcOrd="0" destOrd="0" parTransId="{E89AF364-1522-4A4B-B274-2A133E0C9420}" sibTransId="{CD950F94-132F-489C-8A78-0E9FBA728FEE}"/>
    <dgm:cxn modelId="{8B3DBAC1-AB2C-4AD2-B0DE-E9C30CAC179F}" srcId="{7B549A53-C8A9-48B5-A894-3A02D1F6C11D}" destId="{1B310356-3337-4B16-AAA5-F54A3F44072D}" srcOrd="1" destOrd="0" parTransId="{D411554C-FD19-4804-96F5-DA8EC06FC581}" sibTransId="{AE93C7AD-F15A-40CC-811D-BE04D8A4EFDD}"/>
    <dgm:cxn modelId="{9FD24C18-6781-48F1-AD90-21F3F2E924A3}" type="presOf" srcId="{B6EA4096-119A-449B-ABFC-51CA2E5CBD7F}" destId="{98CADB94-2C9C-4208-9C0B-861430FC9786}" srcOrd="0" destOrd="0" presId="urn:microsoft.com/office/officeart/2005/8/layout/hList7#2"/>
    <dgm:cxn modelId="{721CEDEA-EA38-4650-8044-E956FF7AFC48}" type="presOf" srcId="{CD950F94-132F-489C-8A78-0E9FBA728FEE}" destId="{A2CAC5A5-4134-4636-9EDC-97F9E42430FE}" srcOrd="0" destOrd="0" presId="urn:microsoft.com/office/officeart/2005/8/layout/hList7#2"/>
    <dgm:cxn modelId="{DCF78064-1075-46DF-B55E-DEE072F78BF4}" type="presOf" srcId="{1B310356-3337-4B16-AAA5-F54A3F44072D}" destId="{4BA628EF-B7F3-41FD-85C3-9833E595DA34}" srcOrd="1" destOrd="0" presId="urn:microsoft.com/office/officeart/2005/8/layout/hList7#2"/>
    <dgm:cxn modelId="{7E884A96-4B1C-467B-8A71-2EFA4F8EAFD0}" type="presParOf" srcId="{C1FAAD17-515F-497B-B5E8-28AB4F3A5632}" destId="{AD0D262D-2319-4127-9BB6-D92DA2260325}" srcOrd="0" destOrd="0" presId="urn:microsoft.com/office/officeart/2005/8/layout/hList7#2"/>
    <dgm:cxn modelId="{C31EA12F-C2D6-46D5-859B-FD512C79AEA5}" type="presParOf" srcId="{C1FAAD17-515F-497B-B5E8-28AB4F3A5632}" destId="{7A3DAB62-F90A-46AF-8A4F-1F2B14FD0954}" srcOrd="1" destOrd="0" presId="urn:microsoft.com/office/officeart/2005/8/layout/hList7#2"/>
    <dgm:cxn modelId="{64DB2023-B77C-4D23-8E2A-1B7B372D8129}" type="presParOf" srcId="{7A3DAB62-F90A-46AF-8A4F-1F2B14FD0954}" destId="{F12A5454-2446-4C33-8FFE-453D93096BBC}" srcOrd="0" destOrd="0" presId="urn:microsoft.com/office/officeart/2005/8/layout/hList7#2"/>
    <dgm:cxn modelId="{1102428D-E0BB-44FE-8995-1FF7F63BD2E6}" type="presParOf" srcId="{F12A5454-2446-4C33-8FFE-453D93096BBC}" destId="{98CADB94-2C9C-4208-9C0B-861430FC9786}" srcOrd="0" destOrd="0" presId="urn:microsoft.com/office/officeart/2005/8/layout/hList7#2"/>
    <dgm:cxn modelId="{E39D24D3-7F24-4CC6-99B1-C2F2ACA974EC}" type="presParOf" srcId="{F12A5454-2446-4C33-8FFE-453D93096BBC}" destId="{82BA40FA-ADCA-48E1-85A9-122A5315618C}" srcOrd="1" destOrd="0" presId="urn:microsoft.com/office/officeart/2005/8/layout/hList7#2"/>
    <dgm:cxn modelId="{4A410449-F8E5-4DF2-9204-B313F4FA7CB8}" type="presParOf" srcId="{F12A5454-2446-4C33-8FFE-453D93096BBC}" destId="{113AF89B-E417-41C7-AE7E-94F770792F85}" srcOrd="2" destOrd="0" presId="urn:microsoft.com/office/officeart/2005/8/layout/hList7#2"/>
    <dgm:cxn modelId="{4203C75E-79A5-413F-86D2-43FDA5AE1F8C}" type="presParOf" srcId="{F12A5454-2446-4C33-8FFE-453D93096BBC}" destId="{CFBCA3F8-85AC-4607-9DCE-C63D8F8447B6}" srcOrd="3" destOrd="0" presId="urn:microsoft.com/office/officeart/2005/8/layout/hList7#2"/>
    <dgm:cxn modelId="{CE4799BC-7E32-4F3D-8456-81F5457C7DB0}" type="presParOf" srcId="{7A3DAB62-F90A-46AF-8A4F-1F2B14FD0954}" destId="{A2CAC5A5-4134-4636-9EDC-97F9E42430FE}" srcOrd="1" destOrd="0" presId="urn:microsoft.com/office/officeart/2005/8/layout/hList7#2"/>
    <dgm:cxn modelId="{4F3B9EE0-5395-4660-896F-18CDB9DC120C}" type="presParOf" srcId="{7A3DAB62-F90A-46AF-8A4F-1F2B14FD0954}" destId="{6362A08A-DB8D-40D1-A77D-E7364E4714F6}" srcOrd="2" destOrd="0" presId="urn:microsoft.com/office/officeart/2005/8/layout/hList7#2"/>
    <dgm:cxn modelId="{7B478C25-34E2-434C-8B14-97EFF107ABB5}" type="presParOf" srcId="{6362A08A-DB8D-40D1-A77D-E7364E4714F6}" destId="{547BC934-8648-4B8D-A6B2-291A717E35B5}" srcOrd="0" destOrd="0" presId="urn:microsoft.com/office/officeart/2005/8/layout/hList7#2"/>
    <dgm:cxn modelId="{D04FFDB4-E48A-4B96-88C9-65FFDF06FD5C}" type="presParOf" srcId="{6362A08A-DB8D-40D1-A77D-E7364E4714F6}" destId="{4BA628EF-B7F3-41FD-85C3-9833E595DA34}" srcOrd="1" destOrd="0" presId="urn:microsoft.com/office/officeart/2005/8/layout/hList7#2"/>
    <dgm:cxn modelId="{41712780-AFBD-4460-9127-36C99DA485FB}" type="presParOf" srcId="{6362A08A-DB8D-40D1-A77D-E7364E4714F6}" destId="{CD936C54-2E86-4F61-9F6A-45146884F95D}" srcOrd="2" destOrd="0" presId="urn:microsoft.com/office/officeart/2005/8/layout/hList7#2"/>
    <dgm:cxn modelId="{E79AA8A6-9549-49D6-BC09-5E651A26473C}" type="presParOf" srcId="{6362A08A-DB8D-40D1-A77D-E7364E4714F6}" destId="{856CC79D-6F23-4C21-903A-C622CB5D32BC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CADB94-2C9C-4208-9C0B-861430FC9786}">
      <dsp:nvSpPr>
        <dsp:cNvPr id="0" name=""/>
        <dsp:cNvSpPr/>
      </dsp:nvSpPr>
      <dsp:spPr>
        <a:xfrm>
          <a:off x="2578" y="0"/>
          <a:ext cx="2953514" cy="652465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solidFill>
                <a:schemeClr val="accent6">
                  <a:lumMod val="75000"/>
                </a:schemeClr>
              </a:solidFill>
            </a:rPr>
            <a:t>㈜</a:t>
          </a:r>
          <a:r>
            <a:rPr lang="ko-KR" altLang="en-US" sz="1800" b="1" kern="1200" dirty="0" err="1" smtClean="0">
              <a:solidFill>
                <a:schemeClr val="accent6">
                  <a:lumMod val="75000"/>
                </a:schemeClr>
              </a:solidFill>
            </a:rPr>
            <a:t>상원그린콘</a:t>
          </a:r>
          <a:endParaRPr lang="en-US" altLang="ko-KR" sz="1800" b="1" kern="1200" dirty="0" smtClean="0">
            <a:solidFill>
              <a:schemeClr val="accent6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600" b="1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2578" y="2609863"/>
        <a:ext cx="2953514" cy="2609863"/>
      </dsp:txXfrm>
    </dsp:sp>
    <dsp:sp modelId="{CFBCA3F8-85AC-4607-9DCE-C63D8F8447B6}">
      <dsp:nvSpPr>
        <dsp:cNvPr id="0" name=""/>
        <dsp:cNvSpPr/>
      </dsp:nvSpPr>
      <dsp:spPr>
        <a:xfrm>
          <a:off x="871878" y="23791"/>
          <a:ext cx="1214915" cy="104446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BC934-8648-4B8D-A6B2-291A717E35B5}">
      <dsp:nvSpPr>
        <dsp:cNvPr id="0" name=""/>
        <dsp:cNvSpPr/>
      </dsp:nvSpPr>
      <dsp:spPr>
        <a:xfrm>
          <a:off x="3044698" y="0"/>
          <a:ext cx="2953514" cy="652465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2259"/>
            <a:satOff val="12919"/>
            <a:lumOff val="140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solidFill>
                <a:schemeClr val="accent6">
                  <a:lumMod val="75000"/>
                </a:schemeClr>
              </a:solidFill>
            </a:rPr>
            <a:t>㈜성지</a:t>
          </a:r>
          <a:endParaRPr lang="en-US" altLang="ko-KR" sz="1800" b="1" kern="1200" dirty="0" smtClean="0">
            <a:solidFill>
              <a:schemeClr val="accent6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b="1" kern="1200" dirty="0" smtClean="0">
            <a:solidFill>
              <a:schemeClr val="bg2">
                <a:lumMod val="75000"/>
              </a:schemeClr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600" b="1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3044698" y="2609863"/>
        <a:ext cx="2953514" cy="2609863"/>
      </dsp:txXfrm>
    </dsp:sp>
    <dsp:sp modelId="{856CC79D-6F23-4C21-903A-C622CB5D32BC}">
      <dsp:nvSpPr>
        <dsp:cNvPr id="0" name=""/>
        <dsp:cNvSpPr/>
      </dsp:nvSpPr>
      <dsp:spPr>
        <a:xfrm>
          <a:off x="3913998" y="23791"/>
          <a:ext cx="1214915" cy="104446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0D262D-2319-4127-9BB6-D92DA2260325}">
      <dsp:nvSpPr>
        <dsp:cNvPr id="0" name=""/>
        <dsp:cNvSpPr/>
      </dsp:nvSpPr>
      <dsp:spPr>
        <a:xfrm>
          <a:off x="285743" y="6360352"/>
          <a:ext cx="5520728" cy="164303"/>
        </a:xfrm>
        <a:prstGeom prst="left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4086" cy="49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131" tIns="48567" rIns="97131" bIns="48567" numCol="1" anchor="t" anchorCtr="0" compatLnSpc="1">
            <a:prstTxWarp prst="textNoShape">
              <a:avLst/>
            </a:prstTxWarp>
          </a:bodyPr>
          <a:lstStyle>
            <a:lvl1pPr defTabSz="972879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4086" cy="49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131" tIns="48567" rIns="97131" bIns="48567" numCol="1" anchor="t" anchorCtr="0" compatLnSpc="1">
            <a:prstTxWarp prst="textNoShape">
              <a:avLst/>
            </a:prstTxWarp>
          </a:bodyPr>
          <a:lstStyle>
            <a:lvl1pPr algn="r" defTabSz="972879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8842"/>
            <a:ext cx="2944086" cy="49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131" tIns="48567" rIns="97131" bIns="48567" numCol="1" anchor="b" anchorCtr="0" compatLnSpc="1">
            <a:prstTxWarp prst="textNoShape">
              <a:avLst/>
            </a:prstTxWarp>
          </a:bodyPr>
          <a:lstStyle>
            <a:lvl1pPr defTabSz="972879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28842"/>
            <a:ext cx="2944086" cy="49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131" tIns="48567" rIns="97131" bIns="48567" numCol="1" anchor="b" anchorCtr="0" compatLnSpc="1">
            <a:prstTxWarp prst="textNoShape">
              <a:avLst/>
            </a:prstTxWarp>
          </a:bodyPr>
          <a:lstStyle>
            <a:lvl1pPr algn="r" defTabSz="972879">
              <a:defRPr sz="1300"/>
            </a:lvl1pPr>
          </a:lstStyle>
          <a:p>
            <a:pPr>
              <a:defRPr/>
            </a:pPr>
            <a:fld id="{DEA18AAE-AFB8-40AA-AFC9-7267B4EC91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4000315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4086" cy="49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131" tIns="48567" rIns="97131" bIns="48567" numCol="1" anchor="t" anchorCtr="0" compatLnSpc="1">
            <a:prstTxWarp prst="textNoShape">
              <a:avLst/>
            </a:prstTxWarp>
          </a:bodyPr>
          <a:lstStyle>
            <a:lvl1pPr defTabSz="972879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4086" cy="49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131" tIns="48567" rIns="97131" bIns="48567" numCol="1" anchor="t" anchorCtr="0" compatLnSpc="1">
            <a:prstTxWarp prst="textNoShape">
              <a:avLst/>
            </a:prstTxWarp>
          </a:bodyPr>
          <a:lstStyle>
            <a:lvl1pPr algn="r" defTabSz="972879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5013" y="747713"/>
            <a:ext cx="27892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6049"/>
            <a:ext cx="5438140" cy="4462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131" tIns="48567" rIns="97131" bIns="485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842"/>
            <a:ext cx="2944086" cy="49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131" tIns="48567" rIns="97131" bIns="48567" numCol="1" anchor="b" anchorCtr="0" compatLnSpc="1">
            <a:prstTxWarp prst="textNoShape">
              <a:avLst/>
            </a:prstTxWarp>
          </a:bodyPr>
          <a:lstStyle>
            <a:lvl1pPr defTabSz="972879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28842"/>
            <a:ext cx="2944086" cy="49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131" tIns="48567" rIns="97131" bIns="48567" numCol="1" anchor="b" anchorCtr="0" compatLnSpc="1">
            <a:prstTxWarp prst="textNoShape">
              <a:avLst/>
            </a:prstTxWarp>
          </a:bodyPr>
          <a:lstStyle>
            <a:lvl1pPr algn="r" defTabSz="972879">
              <a:defRPr sz="1300"/>
            </a:lvl1pPr>
          </a:lstStyle>
          <a:p>
            <a:pPr>
              <a:defRPr/>
            </a:pPr>
            <a:fld id="{D5192936-1E72-40E5-8725-E81DC9B7FAC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205540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19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181785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896907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21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862705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보류 </a:t>
            </a:r>
            <a:r>
              <a:rPr lang="ko-KR" altLang="en-US" dirty="0" err="1" smtClean="0"/>
              <a:t>못찾아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22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783592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23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802622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24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432989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25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577201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26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517935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27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405477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13">
              <a:defRPr/>
            </a:pPr>
            <a:r>
              <a:rPr lang="en-US" altLang="ko-KR" dirty="0" smtClean="0"/>
              <a:t>ok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28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465868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29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577201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30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517935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31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687330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32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360258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33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7002274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34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68096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35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3689502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36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6103901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37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41836488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38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4076662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39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2338415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40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777378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41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772702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42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0755672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43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1653803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44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4636777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45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6603814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46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25262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47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25262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48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9143434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49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4773416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50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4773416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51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25262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52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5884569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53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6134438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ok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54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2168684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92936-1E72-40E5-8725-E81DC9B7FAC8}" type="slidenum">
              <a:rPr lang="en-US" altLang="ko-KR" smtClean="0"/>
              <a:pPr>
                <a:defRPr/>
              </a:pPr>
              <a:t>75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  <a:p>
            <a:pPr eaLnBrk="1" hangingPunct="1"/>
            <a:endParaRPr lang="en-US" altLang="ko-KR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3485C-1852-4AD8-9A85-0EE57D2C165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B89CA-B300-4011-B72F-0098BE8BB2B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05553-C47E-4799-8320-2F045E160A0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146AC-E5C1-4AB7-9FB7-94986BA4B6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1A982-EDD3-41DD-BF62-5360EFD394D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E024-8D7A-4669-BAA9-58A3BA53BD5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1E525-50F8-4E54-9D0B-EFED458760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CA3B-A569-4F3D-8854-65A7D9F299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6A8D5-4E07-46E4-A25D-57868400D65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0E0AD-83DD-4084-A664-4159A7453B8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413D8-E887-43C0-A443-0B572C04568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6926FCE-2A8E-470F-88BB-F85E3F9A1CE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0.png"/><Relationship Id="rId4" Type="http://schemas.openxmlformats.org/officeDocument/2006/relationships/diagramData" Target="../diagrams/data1.xml"/><Relationship Id="rId9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50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69.jpeg"/><Relationship Id="rId4" Type="http://schemas.openxmlformats.org/officeDocument/2006/relationships/image" Target="../media/image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1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9"/>
          <p:cNvSpPr>
            <a:spLocks noChangeArrowheads="1"/>
          </p:cNvSpPr>
          <p:nvPr/>
        </p:nvSpPr>
        <p:spPr bwMode="auto">
          <a:xfrm>
            <a:off x="0" y="0"/>
            <a:ext cx="1773238" cy="9144000"/>
          </a:xfrm>
          <a:prstGeom prst="rect">
            <a:avLst/>
          </a:prstGeom>
          <a:gradFill rotWithShape="1">
            <a:gsLst>
              <a:gs pos="0">
                <a:srgbClr val="C2E3E6"/>
              </a:gs>
              <a:gs pos="50000">
                <a:srgbClr val="5A696A"/>
              </a:gs>
              <a:gs pos="100000">
                <a:srgbClr val="C2E3E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079" name="Picture 14"/>
          <p:cNvPicPr>
            <a:picLocks noChangeAspect="1" noChangeArrowheads="1"/>
          </p:cNvPicPr>
          <p:nvPr/>
        </p:nvPicPr>
        <p:blipFill>
          <a:blip r:embed="rId3" cstate="print"/>
          <a:srcRect l="24641" r="16428" b="37688"/>
          <a:stretch>
            <a:fillRect/>
          </a:stretch>
        </p:blipFill>
        <p:spPr bwMode="auto">
          <a:xfrm>
            <a:off x="5734050" y="179388"/>
            <a:ext cx="771525" cy="66675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sp>
        <p:nvSpPr>
          <p:cNvPr id="3080" name="Rectangle 15"/>
          <p:cNvSpPr>
            <a:spLocks noChangeArrowheads="1"/>
          </p:cNvSpPr>
          <p:nvPr/>
        </p:nvSpPr>
        <p:spPr bwMode="auto">
          <a:xfrm>
            <a:off x="5876925" y="900113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ko-KR" altLang="ko-KR" sz="1800"/>
          </a:p>
        </p:txBody>
      </p:sp>
      <p:sp>
        <p:nvSpPr>
          <p:cNvPr id="3081" name="Rectangle 16"/>
          <p:cNvSpPr>
            <a:spLocks noChangeArrowheads="1"/>
          </p:cNvSpPr>
          <p:nvPr/>
        </p:nvSpPr>
        <p:spPr bwMode="auto">
          <a:xfrm>
            <a:off x="5734050" y="827088"/>
            <a:ext cx="863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o-KR" altLang="en-US" sz="600">
                <a:solidFill>
                  <a:srgbClr val="3366FF"/>
                </a:solidFill>
                <a:latin typeface="HY견고딕" pitchFamily="18" charset="-127"/>
                <a:ea typeface="HY견고딕" pitchFamily="18" charset="-127"/>
              </a:rPr>
              <a:t>유효자원재활용</a:t>
            </a:r>
          </a:p>
        </p:txBody>
      </p:sp>
      <p:sp>
        <p:nvSpPr>
          <p:cNvPr id="3088" name="Text Box 30"/>
          <p:cNvSpPr txBox="1">
            <a:spLocks noChangeArrowheads="1"/>
          </p:cNvSpPr>
          <p:nvPr/>
        </p:nvSpPr>
        <p:spPr bwMode="auto">
          <a:xfrm>
            <a:off x="3284984" y="467544"/>
            <a:ext cx="15367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5" tIns="44017" rIns="88035" bIns="44017">
            <a:spAutoFit/>
          </a:bodyPr>
          <a:lstStyle/>
          <a:p>
            <a:pPr defTabSz="881063"/>
            <a:r>
              <a:rPr lang="ko-KR" altLang="en-US" sz="1000" b="1" dirty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순환골재품질인증</a:t>
            </a:r>
            <a:r>
              <a:rPr lang="ko-KR" altLang="en-US" sz="1000" b="1" dirty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 획득</a:t>
            </a:r>
          </a:p>
        </p:txBody>
      </p:sp>
      <p:pic>
        <p:nvPicPr>
          <p:cNvPr id="16" name="Picture 8" descr="MDACC_Image(3 in a row)"/>
          <p:cNvPicPr>
            <a:picLocks noChangeAspect="1" noChangeArrowheads="1"/>
          </p:cNvPicPr>
          <p:nvPr/>
        </p:nvPicPr>
        <p:blipFill>
          <a:blip r:embed="rId4" cstate="print">
            <a:lum bright="50000" contrast="10000"/>
            <a:grayscl/>
          </a:blip>
          <a:srcRect/>
          <a:stretch>
            <a:fillRect/>
          </a:stretch>
        </p:blipFill>
        <p:spPr bwMode="auto">
          <a:xfrm>
            <a:off x="357166" y="1643042"/>
            <a:ext cx="6143668" cy="307183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000373" y="4286248"/>
            <a:ext cx="3857628" cy="863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工 事 指 命 願</a:t>
            </a:r>
            <a:endParaRPr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9" name="그림 18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3116" y="8082967"/>
            <a:ext cx="714380" cy="703875"/>
          </a:xfrm>
          <a:prstGeom prst="rect">
            <a:avLst/>
          </a:prstGeom>
        </p:spPr>
      </p:pic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2500306" y="8855106"/>
            <a:ext cx="25209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2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 ENVIRONMENT TECHNOLOGY</a:t>
            </a:r>
            <a:endParaRPr lang="en-US" altLang="ko-KR" sz="12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2786058" y="8001024"/>
            <a:ext cx="2214578" cy="818855"/>
            <a:chOff x="2786058" y="8039425"/>
            <a:chExt cx="2214578" cy="818855"/>
          </a:xfrm>
        </p:grpSpPr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786058" y="8039425"/>
              <a:ext cx="20717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dist">
                <a:spcBef>
                  <a:spcPct val="50000"/>
                </a:spcBef>
              </a:pPr>
              <a:r>
                <a:rPr lang="en-US" altLang="ko-KR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HY견고딕" pitchFamily="18" charset="-127"/>
                </a:rPr>
                <a:t>㈜</a:t>
              </a:r>
              <a:r>
                <a:rPr lang="ko-KR" altLang="en-US" sz="2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HY견고딕" pitchFamily="18" charset="-127"/>
                </a:rPr>
                <a:t>상원엔텍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ea typeface="HY견고딕" pitchFamily="18" charset="-127"/>
              </a:endParaRPr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2786058" y="8396615"/>
              <a:ext cx="221457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dist">
                <a:spcBef>
                  <a:spcPct val="50000"/>
                </a:spcBef>
              </a:pPr>
              <a:r>
                <a:rPr lang="en-US" altLang="ko-KR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HY견고딕" pitchFamily="18" charset="-127"/>
                </a:rPr>
                <a:t>㈜</a:t>
              </a:r>
              <a:r>
                <a:rPr lang="ko-KR" altLang="en-US" sz="2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ea typeface="HY견고딕" pitchFamily="18" charset="-127"/>
                </a:rPr>
                <a:t>성지이테크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ea typeface="HY견고딕" pitchFamily="18" charset="-127"/>
              </a:endParaRPr>
            </a:p>
          </p:txBody>
        </p:sp>
      </p:grpSp>
      <p:pic>
        <p:nvPicPr>
          <p:cNvPr id="23" name="그림 22" descr="AJAlogo_co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13176" y="179512"/>
            <a:ext cx="504056" cy="764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-52388" y="7937500"/>
            <a:ext cx="1077913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r>
              <a:rPr lang="en-US" altLang="ko-KR" sz="900" b="1">
                <a:solidFill>
                  <a:srgbClr val="C0C0C0"/>
                </a:solidFill>
                <a:latin typeface="HY얕은샘물M" pitchFamily="18" charset="-127"/>
                <a:ea typeface="HY얕은샘물M" pitchFamily="18" charset="-127"/>
              </a:rPr>
              <a:t>3D CHARACTER ANIMATION</a:t>
            </a:r>
            <a:endParaRPr lang="en-US" altLang="ko-KR" sz="1200">
              <a:latin typeface="Times New Roman" pitchFamily="18" charset="0"/>
              <a:ea typeface="HY얕은샘물M" pitchFamily="18" charset="-127"/>
            </a:endParaRPr>
          </a:p>
        </p:txBody>
      </p:sp>
      <p:pic>
        <p:nvPicPr>
          <p:cNvPr id="4099" name="Picture 3" descr="f-5_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4213"/>
            <a:ext cx="5591175" cy="845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6858000" cy="711200"/>
          </a:xfrm>
          <a:prstGeom prst="rect">
            <a:avLst/>
          </a:prstGeom>
          <a:solidFill>
            <a:srgbClr val="BFCFC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-33338" y="7518400"/>
            <a:ext cx="1100138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5" tIns="44017" rIns="88035" bIns="44017">
            <a:spAutoFit/>
          </a:bodyPr>
          <a:lstStyle/>
          <a:p>
            <a:pPr defTabSz="881063"/>
            <a:endParaRPr lang="ko-KR" altLang="ko-KR" sz="2300">
              <a:latin typeface="Times New Roman" pitchFamily="18" charset="0"/>
              <a:ea typeface="HY얕은샘물M" pitchFamily="18" charset="-127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-60325" y="7605713"/>
            <a:ext cx="1746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endParaRPr lang="ko-KR" altLang="ko-KR" sz="1200">
              <a:latin typeface="Times New Roman" pitchFamily="18" charset="0"/>
              <a:ea typeface="HY얕은샘물M" pitchFamily="18" charset="-127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-60325" y="7739063"/>
            <a:ext cx="1746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endParaRPr lang="ko-KR" altLang="ko-KR" sz="1200">
              <a:latin typeface="Times New Roman" pitchFamily="18" charset="0"/>
              <a:ea typeface="HY얕은샘물M" pitchFamily="18" charset="-127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-33338" y="8116888"/>
            <a:ext cx="1247776" cy="16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035" tIns="44017" rIns="88035" bIns="44017">
            <a:spAutoFit/>
          </a:bodyPr>
          <a:lstStyle/>
          <a:p>
            <a:pPr defTabSz="881063"/>
            <a:endParaRPr lang="ko-KR" altLang="ko-KR" sz="600">
              <a:latin typeface="Times New Roman" pitchFamily="18" charset="0"/>
            </a:endParaRPr>
          </a:p>
        </p:txBody>
      </p:sp>
      <p:pic>
        <p:nvPicPr>
          <p:cNvPr id="4105" name="Picture 9" descr="f-5_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6288" y="0"/>
            <a:ext cx="100171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5516563" y="684213"/>
            <a:ext cx="527050" cy="8459787"/>
          </a:xfrm>
          <a:prstGeom prst="roundRect">
            <a:avLst>
              <a:gd name="adj" fmla="val 16667"/>
            </a:avLst>
          </a:prstGeom>
          <a:solidFill>
            <a:srgbClr val="BFCFC6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3984625" y="1673225"/>
            <a:ext cx="1223963" cy="14128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2994025" y="1673225"/>
            <a:ext cx="2211388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3651250" y="1187450"/>
            <a:ext cx="1165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r>
              <a:rPr lang="en-US" altLang="ko-KR" sz="1800" b="1" i="1">
                <a:solidFill>
                  <a:srgbClr val="009999"/>
                </a:solidFill>
              </a:rPr>
              <a:t>Contents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3316288" y="3170238"/>
            <a:ext cx="10699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r>
              <a:rPr lang="ko-KR" altLang="en-US" sz="1800" b="1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회사소개</a:t>
            </a: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3316288" y="7188200"/>
            <a:ext cx="2212001" cy="365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r>
              <a:rPr lang="ko-KR" altLang="en-US" sz="18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공사 </a:t>
            </a:r>
            <a:r>
              <a:rPr lang="en-US" altLang="ko-KR" sz="18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&amp;</a:t>
            </a:r>
            <a:r>
              <a:rPr lang="ko-KR" altLang="en-US" sz="18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 폐기물 실적</a:t>
            </a:r>
            <a:endParaRPr lang="ko-KR" altLang="en-US" sz="1800" b="1" dirty="0">
              <a:solidFill>
                <a:srgbClr val="4D4D4D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4112" name="AutoShape 16"/>
          <p:cNvSpPr>
            <a:spLocks noChangeArrowheads="1"/>
          </p:cNvSpPr>
          <p:nvPr/>
        </p:nvSpPr>
        <p:spPr bwMode="auto">
          <a:xfrm>
            <a:off x="3535363" y="250825"/>
            <a:ext cx="1057275" cy="711200"/>
          </a:xfrm>
          <a:custGeom>
            <a:avLst/>
            <a:gdLst>
              <a:gd name="T0" fmla="*/ 322739440 w 21600"/>
              <a:gd name="T1" fmla="*/ 128397335 h 21600"/>
              <a:gd name="T2" fmla="*/ 1342555895 w 21600"/>
              <a:gd name="T3" fmla="*/ 675002047 h 21600"/>
              <a:gd name="T4" fmla="*/ 788434939 w 21600"/>
              <a:gd name="T5" fmla="*/ 255258346 h 21600"/>
              <a:gd name="T6" fmla="*/ 2147483647 w 21600"/>
              <a:gd name="T7" fmla="*/ 370626863 h 21600"/>
              <a:gd name="T8" fmla="*/ 2147483647 w 21600"/>
              <a:gd name="T9" fmla="*/ 567951208 h 21600"/>
              <a:gd name="T10" fmla="*/ 1591292671 w 21600"/>
              <a:gd name="T11" fmla="*/ 382441472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68" y="10631"/>
                </a:moveTo>
                <a:cubicBezTo>
                  <a:pt x="16177" y="7676"/>
                  <a:pt x="13755" y="5329"/>
                  <a:pt x="10800" y="5329"/>
                </a:cubicBezTo>
                <a:cubicBezTo>
                  <a:pt x="7778" y="5329"/>
                  <a:pt x="5329" y="7778"/>
                  <a:pt x="5329" y="10800"/>
                </a:cubicBezTo>
                <a:cubicBezTo>
                  <a:pt x="5329" y="13821"/>
                  <a:pt x="7778" y="16271"/>
                  <a:pt x="10800" y="16271"/>
                </a:cubicBezTo>
                <a:cubicBezTo>
                  <a:pt x="10945" y="16271"/>
                  <a:pt x="11091" y="16265"/>
                  <a:pt x="11236" y="16253"/>
                </a:cubicBezTo>
                <a:lnTo>
                  <a:pt x="11661" y="21565"/>
                </a:lnTo>
                <a:cubicBezTo>
                  <a:pt x="11374" y="21588"/>
                  <a:pt x="11087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634" y="-1"/>
                  <a:pt x="21414" y="4634"/>
                  <a:pt x="21594" y="10466"/>
                </a:cubicBezTo>
                <a:lnTo>
                  <a:pt x="24293" y="10383"/>
                </a:lnTo>
                <a:lnTo>
                  <a:pt x="19098" y="15911"/>
                </a:lnTo>
                <a:lnTo>
                  <a:pt x="13569" y="10714"/>
                </a:lnTo>
                <a:lnTo>
                  <a:pt x="16268" y="10631"/>
                </a:lnTo>
                <a:close/>
              </a:path>
            </a:pathLst>
          </a:custGeom>
          <a:solidFill>
            <a:srgbClr val="EBF1EF"/>
          </a:solidFill>
          <a:ln w="9525">
            <a:miter lim="800000"/>
            <a:headEnd/>
            <a:tailEnd/>
          </a:ln>
          <a:scene3d>
            <a:camera prst="legacyPerspectiveFront">
              <a:rot lat="20099994" lon="1500000" rev="0"/>
            </a:camera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EBF1E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13" name="AutoShape 17"/>
          <p:cNvSpPr>
            <a:spLocks noChangeArrowheads="1"/>
          </p:cNvSpPr>
          <p:nvPr/>
        </p:nvSpPr>
        <p:spPr bwMode="auto">
          <a:xfrm>
            <a:off x="3657600" y="384175"/>
            <a:ext cx="323850" cy="444500"/>
          </a:xfrm>
          <a:prstGeom prst="flowChartExtract">
            <a:avLst/>
          </a:prstGeom>
          <a:solidFill>
            <a:srgbClr val="B9C5C9"/>
          </a:solidFill>
          <a:ln w="9525">
            <a:miter lim="800000"/>
            <a:headEnd/>
            <a:tailEnd/>
          </a:ln>
          <a:scene3d>
            <a:camera prst="legacyPerspectiveFront">
              <a:rot lat="20099994" lon="1500000" rev="0"/>
            </a:camera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B9C5C9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>
            <a:off x="3824288" y="517525"/>
            <a:ext cx="325437" cy="444500"/>
          </a:xfrm>
          <a:prstGeom prst="flowChartMerge">
            <a:avLst/>
          </a:prstGeom>
          <a:solidFill>
            <a:srgbClr val="EFDAA7"/>
          </a:solidFill>
          <a:ln w="9525">
            <a:miter lim="800000"/>
            <a:headEnd/>
            <a:tailEnd/>
          </a:ln>
          <a:scene3d>
            <a:camera prst="legacyPerspectiveFront">
              <a:rot lat="20099994" lon="1500000" rev="0"/>
            </a:camera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EFDAA7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2909888" y="3060700"/>
            <a:ext cx="288925" cy="554038"/>
          </a:xfrm>
          <a:prstGeom prst="rect">
            <a:avLst/>
          </a:prstGeom>
          <a:solidFill>
            <a:srgbClr val="9EBAB3"/>
          </a:solidFill>
          <a:ln w="9525">
            <a:miter lim="800000"/>
            <a:headEnd/>
            <a:tailEnd/>
          </a:ln>
          <a:scene3d>
            <a:camera prst="legacyPerspectiveFront">
              <a:rot lat="20099994" lon="20099994" rev="0"/>
            </a:camera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rgbClr val="9EBAB3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3060700" y="1270000"/>
            <a:ext cx="144463" cy="276225"/>
          </a:xfrm>
          <a:prstGeom prst="rect">
            <a:avLst/>
          </a:prstGeom>
          <a:solidFill>
            <a:srgbClr val="D1BF7F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D1BF7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2903538" y="1660525"/>
            <a:ext cx="142875" cy="276225"/>
          </a:xfrm>
          <a:prstGeom prst="rect">
            <a:avLst/>
          </a:prstGeom>
          <a:solidFill>
            <a:srgbClr val="C99BC8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C99BC8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>
            <a:off x="2903538" y="1343025"/>
            <a:ext cx="142875" cy="277813"/>
          </a:xfrm>
          <a:prstGeom prst="rect">
            <a:avLst/>
          </a:prstGeom>
          <a:solidFill>
            <a:srgbClr val="B7BE9A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B7BE9A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19" name="Rectangle 23"/>
          <p:cNvSpPr>
            <a:spLocks noChangeArrowheads="1"/>
          </p:cNvSpPr>
          <p:nvPr/>
        </p:nvSpPr>
        <p:spPr bwMode="auto">
          <a:xfrm>
            <a:off x="3003550" y="1841500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3316288" y="8461375"/>
            <a:ext cx="1144587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algn="dist" defTabSz="881063">
              <a:lnSpc>
                <a:spcPct val="130000"/>
              </a:lnSpc>
            </a:pPr>
            <a:r>
              <a:rPr lang="ko-KR" altLang="en-US" sz="1800" b="1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회사 약도</a:t>
            </a:r>
          </a:p>
        </p:txBody>
      </p:sp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2997200" y="8532813"/>
            <a:ext cx="288925" cy="431800"/>
          </a:xfrm>
          <a:prstGeom prst="rect">
            <a:avLst/>
          </a:prstGeom>
          <a:solidFill>
            <a:srgbClr val="CAC3ED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430200" prstMaterial="legacyMatte">
            <a:bevelT w="13500" h="13500" prst="angle"/>
            <a:bevelB w="13500" h="13500" prst="angle"/>
            <a:extrusionClr>
              <a:srgbClr val="CAC3ED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23" name="Rectangle 27"/>
          <p:cNvSpPr>
            <a:spLocks noChangeArrowheads="1"/>
          </p:cNvSpPr>
          <p:nvPr/>
        </p:nvSpPr>
        <p:spPr bwMode="auto">
          <a:xfrm rot="-233315">
            <a:off x="2997200" y="7235825"/>
            <a:ext cx="287338" cy="360363"/>
          </a:xfrm>
          <a:prstGeom prst="rect">
            <a:avLst/>
          </a:prstGeom>
          <a:solidFill>
            <a:srgbClr val="BBC482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BBC482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3309938" y="7885113"/>
            <a:ext cx="271145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r>
              <a:rPr lang="ko-KR" altLang="en-US" sz="1800" b="1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건설폐기물처리 관련자료</a:t>
            </a:r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 rot="300000">
            <a:off x="2997200" y="7885113"/>
            <a:ext cx="287338" cy="360362"/>
          </a:xfrm>
          <a:prstGeom prst="rect">
            <a:avLst/>
          </a:prstGeom>
          <a:solidFill>
            <a:srgbClr val="B7BE9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B7BE9A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3317875" y="2393950"/>
            <a:ext cx="995363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r>
              <a:rPr lang="ko-KR" altLang="en-US" sz="1800" b="1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지 명 원</a:t>
            </a:r>
          </a:p>
        </p:txBody>
      </p:sp>
      <p:sp>
        <p:nvSpPr>
          <p:cNvPr id="4127" name="Rectangle 31"/>
          <p:cNvSpPr>
            <a:spLocks noChangeArrowheads="1"/>
          </p:cNvSpPr>
          <p:nvPr/>
        </p:nvSpPr>
        <p:spPr bwMode="auto">
          <a:xfrm>
            <a:off x="2781300" y="2268538"/>
            <a:ext cx="287338" cy="554037"/>
          </a:xfrm>
          <a:prstGeom prst="rect">
            <a:avLst/>
          </a:prstGeom>
          <a:solidFill>
            <a:srgbClr val="D1BF7F"/>
          </a:solidFill>
          <a:ln w="9525">
            <a:miter lim="800000"/>
            <a:headEnd/>
            <a:tailEnd/>
          </a:ln>
          <a:scene3d>
            <a:camera prst="legacyPerspectiveFront">
              <a:rot lat="20099994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D1BF7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2" name="Text Box 24"/>
          <p:cNvSpPr txBox="1">
            <a:spLocks noChangeArrowheads="1"/>
          </p:cNvSpPr>
          <p:nvPr/>
        </p:nvSpPr>
        <p:spPr bwMode="auto">
          <a:xfrm>
            <a:off x="3286124" y="3571868"/>
            <a:ext cx="2749550" cy="355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8035" tIns="44017" rIns="88035" bIns="44017">
            <a:spAutoFit/>
          </a:bodyPr>
          <a:lstStyle/>
          <a:p>
            <a:pPr defTabSz="881063">
              <a:lnSpc>
                <a:spcPct val="150000"/>
              </a:lnSpc>
            </a:pPr>
            <a:r>
              <a:rPr lang="en-US" altLang="ko-KR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사훈 및 경영이념</a:t>
            </a:r>
          </a:p>
          <a:p>
            <a:pPr defTabSz="881063">
              <a:lnSpc>
                <a:spcPct val="150000"/>
              </a:lnSpc>
            </a:pPr>
            <a:r>
              <a:rPr lang="en-US" altLang="ko-KR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회사개요</a:t>
            </a:r>
            <a:endParaRPr lang="en-US" altLang="ko-KR" sz="1000" b="1" dirty="0" smtClean="0">
              <a:solidFill>
                <a:srgbClr val="4D4D4D"/>
              </a:solidFill>
              <a:latin typeface="새굴림" pitchFamily="18" charset="-127"/>
              <a:ea typeface="새굴림" pitchFamily="18" charset="-127"/>
            </a:endParaRPr>
          </a:p>
          <a:p>
            <a:pPr defTabSz="881063">
              <a:lnSpc>
                <a:spcPct val="150000"/>
              </a:lnSpc>
            </a:pPr>
            <a:r>
              <a:rPr lang="en-US" altLang="ko-KR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관계사구성</a:t>
            </a:r>
            <a:endParaRPr lang="ko-KR" altLang="en-US" sz="1000" b="1" dirty="0">
              <a:solidFill>
                <a:srgbClr val="4D4D4D"/>
              </a:solidFill>
              <a:latin typeface="새굴림" pitchFamily="18" charset="-127"/>
              <a:ea typeface="새굴림" pitchFamily="18" charset="-127"/>
            </a:endParaRPr>
          </a:p>
          <a:p>
            <a:pPr defTabSz="881063">
              <a:lnSpc>
                <a:spcPct val="150000"/>
              </a:lnSpc>
            </a:pPr>
            <a:r>
              <a:rPr lang="en-US" altLang="ko-KR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회사연혁</a:t>
            </a:r>
          </a:p>
          <a:p>
            <a:pPr defTabSz="881063">
              <a:lnSpc>
                <a:spcPct val="150000"/>
              </a:lnSpc>
            </a:pPr>
            <a:r>
              <a:rPr lang="en-US" altLang="ko-KR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임직원 및 </a:t>
            </a:r>
            <a:r>
              <a:rPr lang="ko-KR" altLang="en-US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공장입지요건</a:t>
            </a:r>
            <a:endParaRPr lang="en-US" altLang="ko-KR" sz="1000" b="1" dirty="0" smtClean="0">
              <a:solidFill>
                <a:srgbClr val="4D4D4D"/>
              </a:solidFill>
              <a:latin typeface="새굴림" pitchFamily="18" charset="-127"/>
              <a:ea typeface="새굴림" pitchFamily="18" charset="-127"/>
            </a:endParaRPr>
          </a:p>
          <a:p>
            <a:pPr defTabSz="881063">
              <a:lnSpc>
                <a:spcPct val="150000"/>
              </a:lnSpc>
            </a:pPr>
            <a:r>
              <a:rPr lang="en-US" altLang="ko-KR" sz="1000" b="1" dirty="0" smtClean="0">
                <a:solidFill>
                  <a:srgbClr val="4D4D4D"/>
                </a:solidFill>
              </a:rPr>
              <a:t>. </a:t>
            </a:r>
            <a:r>
              <a:rPr lang="ko-KR" altLang="en-US" sz="1000" b="1" dirty="0" smtClean="0">
                <a:solidFill>
                  <a:srgbClr val="4D4D4D"/>
                </a:solidFill>
              </a:rPr>
              <a:t>시설 및 장비보유현황</a:t>
            </a:r>
            <a:endParaRPr lang="ko-KR" altLang="en-US" sz="1000" b="1" dirty="0">
              <a:solidFill>
                <a:srgbClr val="4D4D4D"/>
              </a:solidFill>
              <a:latin typeface="새굴림" pitchFamily="18" charset="-127"/>
              <a:ea typeface="새굴림" pitchFamily="18" charset="-127"/>
            </a:endParaRPr>
          </a:p>
          <a:p>
            <a:pPr defTabSz="881063">
              <a:lnSpc>
                <a:spcPct val="150000"/>
              </a:lnSpc>
            </a:pPr>
            <a:r>
              <a:rPr lang="en-US" altLang="ko-KR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기구조직도</a:t>
            </a:r>
          </a:p>
          <a:p>
            <a:pPr defTabSz="881063">
              <a:lnSpc>
                <a:spcPct val="150000"/>
              </a:lnSpc>
            </a:pPr>
            <a:r>
              <a:rPr lang="en-US" altLang="ko-KR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면허 및 </a:t>
            </a:r>
            <a:r>
              <a:rPr lang="ko-KR" altLang="en-US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등록사항</a:t>
            </a:r>
            <a:endParaRPr lang="en-US" altLang="ko-KR" sz="1000" b="1" dirty="0" smtClean="0">
              <a:solidFill>
                <a:srgbClr val="4D4D4D"/>
              </a:solidFill>
              <a:latin typeface="새굴림" pitchFamily="18" charset="-127"/>
              <a:ea typeface="새굴림" pitchFamily="18" charset="-127"/>
            </a:endParaRPr>
          </a:p>
          <a:p>
            <a:pPr defTabSz="881063">
              <a:lnSpc>
                <a:spcPct val="150000"/>
              </a:lnSpc>
            </a:pPr>
            <a:r>
              <a:rPr lang="en-US" altLang="ko-KR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신기술</a:t>
            </a:r>
            <a:r>
              <a:rPr lang="en-US" altLang="ko-KR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</a:t>
            </a:r>
            <a:r>
              <a:rPr lang="ko-KR" altLang="en-US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특허</a:t>
            </a:r>
            <a:r>
              <a:rPr lang="en-US" altLang="ko-KR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</a:t>
            </a:r>
            <a:r>
              <a:rPr lang="ko-KR" altLang="en-US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실용신안등록 현황</a:t>
            </a:r>
          </a:p>
          <a:p>
            <a:pPr defTabSz="881063">
              <a:lnSpc>
                <a:spcPct val="150000"/>
              </a:lnSpc>
            </a:pPr>
            <a:r>
              <a:rPr lang="en-US" altLang="ko-KR" sz="1000" b="1" dirty="0">
                <a:solidFill>
                  <a:srgbClr val="4D4D4D"/>
                </a:solidFill>
              </a:rPr>
              <a:t>. </a:t>
            </a:r>
            <a:r>
              <a:rPr lang="ko-KR" altLang="en-US" sz="1000" b="1" dirty="0" smtClean="0">
                <a:solidFill>
                  <a:srgbClr val="4D4D4D"/>
                </a:solidFill>
              </a:rPr>
              <a:t>품질환경 인증서</a:t>
            </a:r>
            <a:r>
              <a:rPr lang="en-US" altLang="ko-KR" sz="1000" b="1" dirty="0" smtClean="0">
                <a:solidFill>
                  <a:srgbClr val="4D4D4D"/>
                </a:solidFill>
              </a:rPr>
              <a:t>(ISO)</a:t>
            </a:r>
          </a:p>
          <a:p>
            <a:pPr defTabSz="881063">
              <a:lnSpc>
                <a:spcPct val="150000"/>
              </a:lnSpc>
            </a:pPr>
            <a:r>
              <a:rPr lang="en-US" altLang="ko-KR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순환골재 품질 인증서</a:t>
            </a:r>
            <a:endParaRPr lang="ko-KR" altLang="en-US" sz="1000" b="1" dirty="0">
              <a:solidFill>
                <a:srgbClr val="4D4D4D"/>
              </a:solidFill>
            </a:endParaRPr>
          </a:p>
          <a:p>
            <a:pPr defTabSz="881063">
              <a:lnSpc>
                <a:spcPct val="150000"/>
              </a:lnSpc>
            </a:pPr>
            <a:r>
              <a:rPr lang="en-US" altLang="ko-KR" sz="1000" b="1" dirty="0">
                <a:solidFill>
                  <a:srgbClr val="4D4D4D"/>
                </a:solidFill>
              </a:rPr>
              <a:t>. </a:t>
            </a:r>
            <a:r>
              <a:rPr lang="ko-KR" altLang="en-US" sz="1000" b="1" dirty="0">
                <a:solidFill>
                  <a:srgbClr val="4D4D4D"/>
                </a:solidFill>
              </a:rPr>
              <a:t>산학협동협약서</a:t>
            </a:r>
          </a:p>
          <a:p>
            <a:pPr defTabSz="881063">
              <a:lnSpc>
                <a:spcPct val="150000"/>
              </a:lnSpc>
            </a:pPr>
            <a:r>
              <a:rPr lang="en-US" altLang="ko-KR" sz="1000" b="1" dirty="0">
                <a:solidFill>
                  <a:srgbClr val="4D4D4D"/>
                </a:solidFill>
              </a:rPr>
              <a:t>. </a:t>
            </a:r>
            <a:r>
              <a:rPr lang="ko-KR" altLang="en-US" sz="1000" b="1" dirty="0" err="1">
                <a:solidFill>
                  <a:srgbClr val="4D4D4D"/>
                </a:solidFill>
              </a:rPr>
              <a:t>경영혁신형</a:t>
            </a:r>
            <a:r>
              <a:rPr lang="ko-KR" altLang="en-US" sz="1000" b="1" dirty="0">
                <a:solidFill>
                  <a:srgbClr val="4D4D4D"/>
                </a:solidFill>
              </a:rPr>
              <a:t> 중소기업 </a:t>
            </a:r>
            <a:r>
              <a:rPr lang="ko-KR" altLang="en-US" sz="1000" b="1" dirty="0" smtClean="0">
                <a:solidFill>
                  <a:srgbClr val="4D4D4D"/>
                </a:solidFill>
              </a:rPr>
              <a:t>확인서</a:t>
            </a:r>
            <a:endParaRPr lang="en-US" altLang="ko-KR" sz="1000" b="1" dirty="0" smtClean="0">
              <a:solidFill>
                <a:srgbClr val="4D4D4D"/>
              </a:solidFill>
            </a:endParaRPr>
          </a:p>
          <a:p>
            <a:pPr defTabSz="881063">
              <a:lnSpc>
                <a:spcPct val="150000"/>
              </a:lnSpc>
            </a:pPr>
            <a:r>
              <a:rPr lang="en-US" altLang="ko-KR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여성기업확인서</a:t>
            </a:r>
            <a:r>
              <a:rPr lang="en-US" altLang="ko-KR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표창장</a:t>
            </a:r>
            <a:endParaRPr lang="ko-KR" altLang="en-US" sz="1000" b="1" dirty="0">
              <a:solidFill>
                <a:srgbClr val="4D4D4D"/>
              </a:solidFill>
            </a:endParaRPr>
          </a:p>
          <a:p>
            <a:pPr defTabSz="881063">
              <a:lnSpc>
                <a:spcPct val="150000"/>
              </a:lnSpc>
            </a:pPr>
            <a:r>
              <a:rPr lang="en-US" altLang="ko-KR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000" b="1" dirty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각종 </a:t>
            </a:r>
            <a:r>
              <a:rPr lang="ko-KR" altLang="en-US" sz="1000" b="1" dirty="0" smtClean="0">
                <a:solidFill>
                  <a:srgbClr val="4D4D4D"/>
                </a:solidFill>
                <a:latin typeface="새굴림" pitchFamily="18" charset="-127"/>
                <a:ea typeface="새굴림" pitchFamily="18" charset="-127"/>
              </a:rPr>
              <a:t>시험성적서</a:t>
            </a:r>
            <a:endParaRPr lang="en-US" altLang="ko-KR" sz="1000" b="1" dirty="0" smtClean="0">
              <a:solidFill>
                <a:srgbClr val="4D4D4D"/>
              </a:solidFill>
              <a:latin typeface="새굴림" pitchFamily="18" charset="-127"/>
              <a:ea typeface="새굴림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26988" y="2411413"/>
            <a:ext cx="6858000" cy="1008062"/>
          </a:xfrm>
          <a:prstGeom prst="rect">
            <a:avLst/>
          </a:prstGeom>
          <a:solidFill>
            <a:srgbClr val="BFCFC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123" name="Picture 9" descr="f-5_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6288" y="0"/>
            <a:ext cx="100171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32"/>
          <p:cNvSpPr>
            <a:spLocks noChangeArrowheads="1"/>
          </p:cNvSpPr>
          <p:nvPr/>
        </p:nvSpPr>
        <p:spPr bwMode="auto">
          <a:xfrm>
            <a:off x="2925763" y="3135313"/>
            <a:ext cx="1223962" cy="14128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5" name="Line 33"/>
          <p:cNvSpPr>
            <a:spLocks noChangeShapeType="1"/>
          </p:cNvSpPr>
          <p:nvPr/>
        </p:nvSpPr>
        <p:spPr bwMode="auto">
          <a:xfrm>
            <a:off x="1935163" y="3135313"/>
            <a:ext cx="221138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6" name="Text Box 34"/>
          <p:cNvSpPr txBox="1">
            <a:spLocks noChangeArrowheads="1"/>
          </p:cNvSpPr>
          <p:nvPr/>
        </p:nvSpPr>
        <p:spPr bwMode="auto">
          <a:xfrm>
            <a:off x="2592388" y="2627313"/>
            <a:ext cx="1165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r>
              <a:rPr lang="ko-KR" altLang="en-US" sz="2000" b="1">
                <a:solidFill>
                  <a:srgbClr val="009999"/>
                </a:solidFill>
              </a:rPr>
              <a:t>지 명 원</a:t>
            </a:r>
          </a:p>
        </p:txBody>
      </p:sp>
      <p:sp>
        <p:nvSpPr>
          <p:cNvPr id="5127" name="Rectangle 35"/>
          <p:cNvSpPr>
            <a:spLocks noChangeArrowheads="1"/>
          </p:cNvSpPr>
          <p:nvPr/>
        </p:nvSpPr>
        <p:spPr bwMode="auto">
          <a:xfrm>
            <a:off x="2001838" y="2500313"/>
            <a:ext cx="144462" cy="276225"/>
          </a:xfrm>
          <a:prstGeom prst="rect">
            <a:avLst/>
          </a:prstGeom>
          <a:solidFill>
            <a:srgbClr val="D1BF7F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D1BF7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5128" name="Rectangle 36"/>
          <p:cNvSpPr>
            <a:spLocks noChangeArrowheads="1"/>
          </p:cNvSpPr>
          <p:nvPr/>
        </p:nvSpPr>
        <p:spPr bwMode="auto">
          <a:xfrm>
            <a:off x="1844675" y="2890838"/>
            <a:ext cx="142875" cy="276225"/>
          </a:xfrm>
          <a:prstGeom prst="rect">
            <a:avLst/>
          </a:prstGeom>
          <a:solidFill>
            <a:srgbClr val="C99BC8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C99BC8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5129" name="Rectangle 37"/>
          <p:cNvSpPr>
            <a:spLocks noChangeArrowheads="1"/>
          </p:cNvSpPr>
          <p:nvPr/>
        </p:nvSpPr>
        <p:spPr bwMode="auto">
          <a:xfrm>
            <a:off x="1844675" y="2573338"/>
            <a:ext cx="142875" cy="277812"/>
          </a:xfrm>
          <a:prstGeom prst="rect">
            <a:avLst/>
          </a:prstGeom>
          <a:solidFill>
            <a:srgbClr val="B7BE9A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B7BE9A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5130" name="Rectangle 38"/>
          <p:cNvSpPr>
            <a:spLocks noChangeArrowheads="1"/>
          </p:cNvSpPr>
          <p:nvPr/>
        </p:nvSpPr>
        <p:spPr bwMode="auto">
          <a:xfrm>
            <a:off x="1944688" y="3071813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Line 4"/>
          <p:cNvSpPr>
            <a:spLocks noChangeShapeType="1"/>
          </p:cNvSpPr>
          <p:nvPr/>
        </p:nvSpPr>
        <p:spPr bwMode="auto">
          <a:xfrm>
            <a:off x="2530475" y="1695450"/>
            <a:ext cx="1997075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2827338" y="1187450"/>
            <a:ext cx="233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r>
              <a:rPr lang="ko-KR" altLang="en-US" sz="2400" b="1"/>
              <a:t>지  명  원</a:t>
            </a:r>
          </a:p>
        </p:txBody>
      </p:sp>
      <p:grpSp>
        <p:nvGrpSpPr>
          <p:cNvPr id="6149" name="Group 6"/>
          <p:cNvGrpSpPr>
            <a:grpSpLocks/>
          </p:cNvGrpSpPr>
          <p:nvPr/>
        </p:nvGrpSpPr>
        <p:grpSpPr bwMode="auto">
          <a:xfrm>
            <a:off x="2438400" y="1403350"/>
            <a:ext cx="215900" cy="447675"/>
            <a:chOff x="-2421" y="2200"/>
            <a:chExt cx="190" cy="534"/>
          </a:xfrm>
        </p:grpSpPr>
        <p:sp>
          <p:nvSpPr>
            <p:cNvPr id="6158" name="Rectangle 7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6159" name="Rectangle 8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6160" name="Rectangle 9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6161" name="Rectangle 10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6150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154" name="Rectangle 15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55" name="Text Box 17"/>
          <p:cNvSpPr txBox="1">
            <a:spLocks noChangeArrowheads="1"/>
          </p:cNvSpPr>
          <p:nvPr/>
        </p:nvSpPr>
        <p:spPr bwMode="auto">
          <a:xfrm>
            <a:off x="836613" y="2195513"/>
            <a:ext cx="5113337" cy="609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  <a:spcBef>
                <a:spcPct val="50000"/>
              </a:spcBef>
            </a:pPr>
            <a:r>
              <a:rPr lang="ko-KR" altLang="en-US" sz="1400" b="1" dirty="0" err="1"/>
              <a:t>공사명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:</a:t>
            </a:r>
            <a:endParaRPr lang="en-US" altLang="ko-KR" sz="1300" dirty="0"/>
          </a:p>
          <a:p>
            <a:pPr>
              <a:lnSpc>
                <a:spcPct val="250000"/>
              </a:lnSpc>
              <a:spcBef>
                <a:spcPct val="50000"/>
              </a:spcBef>
            </a:pPr>
            <a:r>
              <a:rPr lang="en-US" altLang="ko-KR" sz="1300" dirty="0"/>
              <a:t>  </a:t>
            </a:r>
            <a:r>
              <a:rPr lang="ko-KR" altLang="en-US" sz="1300" dirty="0"/>
              <a:t>당 회사는 비계구조물 </a:t>
            </a:r>
            <a:r>
              <a:rPr lang="ko-KR" altLang="en-US" sz="1300" dirty="0" err="1" smtClean="0"/>
              <a:t>해체공사업</a:t>
            </a:r>
            <a:r>
              <a:rPr lang="en-US" altLang="ko-KR" sz="1300" dirty="0" smtClean="0"/>
              <a:t>(</a:t>
            </a:r>
            <a:r>
              <a:rPr lang="ko-KR" altLang="en-US" sz="1300" dirty="0" smtClean="0"/>
              <a:t>석면해체</a:t>
            </a:r>
            <a:r>
              <a:rPr lang="en-US" altLang="ko-KR" sz="1300" dirty="0" smtClean="0"/>
              <a:t>), </a:t>
            </a:r>
            <a:r>
              <a:rPr lang="ko-KR" altLang="en-US" sz="1300" dirty="0" err="1" smtClean="0"/>
              <a:t>시설물유지관리공사업</a:t>
            </a:r>
            <a:r>
              <a:rPr lang="ko-KR" altLang="en-US" sz="1300" dirty="0" smtClean="0"/>
              <a:t> </a:t>
            </a:r>
            <a:r>
              <a:rPr lang="ko-KR" altLang="en-US" sz="1300" dirty="0"/>
              <a:t>및 건설폐기물 </a:t>
            </a:r>
            <a:r>
              <a:rPr lang="ko-KR" altLang="en-US" sz="1300" dirty="0" err="1"/>
              <a:t>수집운반업</a:t>
            </a:r>
            <a:r>
              <a:rPr lang="en-US" altLang="ko-KR" sz="1300" dirty="0"/>
              <a:t>,</a:t>
            </a:r>
            <a:r>
              <a:rPr lang="ko-KR" altLang="en-US" sz="1300" dirty="0"/>
              <a:t>중간처리업 허가업체로서 그 동안 풍부한 현장시공 및 관리능력</a:t>
            </a:r>
            <a:r>
              <a:rPr lang="en-US" altLang="ko-KR" sz="1300" dirty="0"/>
              <a:t>, </a:t>
            </a:r>
            <a:r>
              <a:rPr lang="ko-KR" altLang="en-US" sz="1300" dirty="0"/>
              <a:t>경험을 갖춘 전문가들로 구성된 </a:t>
            </a:r>
            <a:r>
              <a:rPr lang="ko-KR" altLang="en-US" sz="1300" dirty="0" smtClean="0"/>
              <a:t>   회사로 </a:t>
            </a:r>
            <a:r>
              <a:rPr lang="ko-KR" altLang="en-US" sz="1300" dirty="0"/>
              <a:t>귀사에서 시행</a:t>
            </a:r>
            <a:r>
              <a:rPr lang="en-US" altLang="ko-KR" sz="1300" dirty="0"/>
              <a:t>(</a:t>
            </a:r>
            <a:r>
              <a:rPr lang="ko-KR" altLang="en-US" sz="1300" dirty="0"/>
              <a:t>시공</a:t>
            </a:r>
            <a:r>
              <a:rPr lang="en-US" altLang="ko-KR" sz="1300" dirty="0"/>
              <a:t>)</a:t>
            </a:r>
            <a:r>
              <a:rPr lang="ko-KR" altLang="en-US" sz="1300" dirty="0"/>
              <a:t>하는 상기 공사에 참여하고자 관련서류를 첨부하여 제출하오니 지명하여 주시면 최선을 다하겠습니다</a:t>
            </a:r>
            <a:r>
              <a:rPr lang="en-US" altLang="ko-KR" sz="1300" dirty="0"/>
              <a:t>.</a:t>
            </a:r>
          </a:p>
          <a:p>
            <a:pPr>
              <a:lnSpc>
                <a:spcPct val="250000"/>
              </a:lnSpc>
              <a:spcBef>
                <a:spcPct val="50000"/>
              </a:spcBef>
            </a:pPr>
            <a:endParaRPr lang="en-US" altLang="ko-KR" sz="1300" dirty="0"/>
          </a:p>
          <a:p>
            <a:pPr>
              <a:spcBef>
                <a:spcPct val="50000"/>
              </a:spcBef>
            </a:pPr>
            <a:r>
              <a:rPr lang="en-US" altLang="ko-KR" sz="1300" dirty="0"/>
              <a:t>          </a:t>
            </a:r>
          </a:p>
          <a:p>
            <a:pPr>
              <a:spcBef>
                <a:spcPct val="50000"/>
              </a:spcBef>
            </a:pPr>
            <a:r>
              <a:rPr lang="en-US" altLang="ko-KR" sz="1300" dirty="0"/>
              <a:t>                                             </a:t>
            </a:r>
            <a:r>
              <a:rPr lang="ko-KR" altLang="en-US" sz="1300" dirty="0"/>
              <a:t>년     월     일</a:t>
            </a:r>
          </a:p>
          <a:p>
            <a:pPr algn="r">
              <a:spcBef>
                <a:spcPct val="50000"/>
              </a:spcBef>
            </a:pPr>
            <a:endParaRPr lang="ko-KR" altLang="en-US" sz="1300" dirty="0"/>
          </a:p>
          <a:p>
            <a:pPr algn="r">
              <a:spcBef>
                <a:spcPct val="50000"/>
              </a:spcBef>
            </a:pPr>
            <a:endParaRPr lang="ko-KR" altLang="en-US" sz="1300" dirty="0"/>
          </a:p>
          <a:p>
            <a:pPr algn="r">
              <a:spcBef>
                <a:spcPct val="50000"/>
              </a:spcBef>
            </a:pPr>
            <a:endParaRPr lang="en-US" altLang="ko-KR" sz="1200" b="1" dirty="0"/>
          </a:p>
          <a:p>
            <a:pPr algn="r">
              <a:spcBef>
                <a:spcPct val="50000"/>
              </a:spcBef>
            </a:pPr>
            <a:endParaRPr lang="en-US" altLang="ko-KR" sz="1200" b="1" dirty="0"/>
          </a:p>
          <a:p>
            <a:pPr algn="r">
              <a:spcBef>
                <a:spcPct val="50000"/>
              </a:spcBef>
            </a:pPr>
            <a:r>
              <a:rPr lang="en-US" altLang="ko-KR" sz="1200" b="1" dirty="0"/>
              <a:t>㈜ </a:t>
            </a:r>
            <a:r>
              <a:rPr lang="ko-KR" altLang="en-US" sz="1200" b="1" dirty="0"/>
              <a:t>상 원 엔 </a:t>
            </a:r>
            <a:r>
              <a:rPr lang="ko-KR" altLang="en-US" sz="1200" b="1" dirty="0" err="1"/>
              <a:t>텍</a:t>
            </a:r>
            <a:r>
              <a:rPr lang="ko-KR" altLang="en-US" sz="1200" b="1" dirty="0"/>
              <a:t> </a:t>
            </a:r>
          </a:p>
          <a:p>
            <a:pPr algn="r">
              <a:spcBef>
                <a:spcPct val="50000"/>
              </a:spcBef>
            </a:pPr>
            <a:r>
              <a:rPr lang="en-US" altLang="ko-KR" sz="1200" b="1" dirty="0"/>
              <a:t>㈜ </a:t>
            </a:r>
            <a:r>
              <a:rPr lang="ko-KR" altLang="en-US" sz="1200" b="1" dirty="0" err="1"/>
              <a:t>성지이테크</a:t>
            </a:r>
            <a:r>
              <a:rPr lang="ko-KR" altLang="en-US" sz="1200" b="1" dirty="0"/>
              <a:t> </a:t>
            </a:r>
            <a:endParaRPr lang="ko-KR" altLang="en-US" sz="1300" b="1" dirty="0"/>
          </a:p>
        </p:txBody>
      </p:sp>
      <p:sp>
        <p:nvSpPr>
          <p:cNvPr id="6156" name="Line 19"/>
          <p:cNvSpPr>
            <a:spLocks noChangeShapeType="1"/>
          </p:cNvSpPr>
          <p:nvPr/>
        </p:nvSpPr>
        <p:spPr bwMode="auto">
          <a:xfrm>
            <a:off x="908050" y="2771775"/>
            <a:ext cx="482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157" name="Line 20"/>
          <p:cNvSpPr>
            <a:spLocks noChangeShapeType="1"/>
          </p:cNvSpPr>
          <p:nvPr/>
        </p:nvSpPr>
        <p:spPr bwMode="auto">
          <a:xfrm flipH="1">
            <a:off x="2349500" y="2771775"/>
            <a:ext cx="142875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8" name="그림 17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3429" y="7789862"/>
            <a:ext cx="504331" cy="496914"/>
          </a:xfrm>
          <a:prstGeom prst="rect">
            <a:avLst/>
          </a:prstGeom>
        </p:spPr>
      </p:pic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3214686" y="8283602"/>
            <a:ext cx="3378206" cy="288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8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ENVIRONMENT TECHNOLOGY</a:t>
            </a:r>
            <a:endParaRPr lang="en-US" altLang="ko-KR" sz="8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pic>
        <p:nvPicPr>
          <p:cNvPr id="20" name="그림 19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21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2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6988" y="2411413"/>
            <a:ext cx="6858000" cy="1008062"/>
          </a:xfrm>
          <a:prstGeom prst="rect">
            <a:avLst/>
          </a:prstGeom>
          <a:solidFill>
            <a:srgbClr val="BFCFC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7171" name="Picture 3" descr="f-5_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6288" y="0"/>
            <a:ext cx="100171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925763" y="3135313"/>
            <a:ext cx="1223962" cy="14128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935163" y="3135313"/>
            <a:ext cx="2211387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592388" y="2627313"/>
            <a:ext cx="1628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r>
              <a:rPr lang="ko-KR" altLang="en-US" sz="2000" b="1">
                <a:solidFill>
                  <a:srgbClr val="009999"/>
                </a:solidFill>
              </a:rPr>
              <a:t>회 사 소 개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001838" y="2500313"/>
            <a:ext cx="144462" cy="276225"/>
          </a:xfrm>
          <a:prstGeom prst="rect">
            <a:avLst/>
          </a:prstGeom>
          <a:solidFill>
            <a:srgbClr val="D1BF7F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D1BF7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1844675" y="2890838"/>
            <a:ext cx="142875" cy="276225"/>
          </a:xfrm>
          <a:prstGeom prst="rect">
            <a:avLst/>
          </a:prstGeom>
          <a:solidFill>
            <a:srgbClr val="C99BC8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C99BC8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1844675" y="2573338"/>
            <a:ext cx="142875" cy="277812"/>
          </a:xfrm>
          <a:prstGeom prst="rect">
            <a:avLst/>
          </a:prstGeom>
          <a:solidFill>
            <a:srgbClr val="B7BE9A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B7BE9A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1944688" y="3071813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7179" name="Line 12"/>
          <p:cNvSpPr>
            <a:spLocks noChangeShapeType="1"/>
          </p:cNvSpPr>
          <p:nvPr/>
        </p:nvSpPr>
        <p:spPr bwMode="auto">
          <a:xfrm>
            <a:off x="2565400" y="3995738"/>
            <a:ext cx="0" cy="2592387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180" name="Text Box 13"/>
          <p:cNvSpPr txBox="1">
            <a:spLocks noChangeArrowheads="1"/>
          </p:cNvSpPr>
          <p:nvPr/>
        </p:nvSpPr>
        <p:spPr bwMode="auto">
          <a:xfrm>
            <a:off x="2852738" y="3976688"/>
            <a:ext cx="1884988" cy="248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r>
              <a:rPr lang="en-US" altLang="ko-KR" sz="1200" b="1" dirty="0">
                <a:solidFill>
                  <a:schemeClr val="bg2"/>
                </a:solidFill>
              </a:rPr>
              <a:t>. </a:t>
            </a:r>
            <a:r>
              <a:rPr lang="ko-KR" altLang="en-US" sz="1200" b="1" dirty="0">
                <a:solidFill>
                  <a:schemeClr val="bg2"/>
                </a:solidFill>
              </a:rPr>
              <a:t>사훈 및 경영이념</a:t>
            </a:r>
          </a:p>
          <a:p>
            <a:pPr defTabSz="881063"/>
            <a:endParaRPr lang="en-US" altLang="ko-KR" sz="1200" b="1" dirty="0">
              <a:solidFill>
                <a:schemeClr val="bg2"/>
              </a:solidFill>
              <a:latin typeface="새굴림" pitchFamily="18" charset="-127"/>
              <a:ea typeface="새굴림" pitchFamily="18" charset="-127"/>
            </a:endParaRPr>
          </a:p>
          <a:p>
            <a:pPr defTabSz="881063"/>
            <a:r>
              <a:rPr lang="en-US" altLang="ko-KR" sz="1200" b="1" dirty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200" b="1" dirty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회 사 개 요</a:t>
            </a:r>
          </a:p>
          <a:p>
            <a:pPr defTabSz="881063">
              <a:lnSpc>
                <a:spcPct val="200000"/>
              </a:lnSpc>
            </a:pPr>
            <a:r>
              <a:rPr lang="en-US" altLang="ko-KR" sz="1200" b="1" dirty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200" b="1" dirty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임직원 및 </a:t>
            </a:r>
            <a:r>
              <a:rPr lang="ko-KR" altLang="en-US" sz="1200" b="1" dirty="0" smtClean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공장입지요건</a:t>
            </a:r>
            <a:endParaRPr lang="en-US" altLang="ko-KR" sz="1200" b="1" dirty="0" smtClean="0">
              <a:solidFill>
                <a:schemeClr val="bg2"/>
              </a:solidFill>
              <a:latin typeface="새굴림" pitchFamily="18" charset="-127"/>
              <a:ea typeface="새굴림" pitchFamily="18" charset="-127"/>
            </a:endParaRPr>
          </a:p>
          <a:p>
            <a:pPr defTabSz="881063">
              <a:lnSpc>
                <a:spcPct val="200000"/>
              </a:lnSpc>
            </a:pPr>
            <a:r>
              <a:rPr lang="en-US" altLang="ko-KR" sz="1200" b="1" dirty="0" smtClean="0">
                <a:solidFill>
                  <a:schemeClr val="bg2"/>
                </a:solidFill>
              </a:rPr>
              <a:t>. </a:t>
            </a:r>
            <a:r>
              <a:rPr lang="ko-KR" altLang="en-US" sz="1200" b="1" dirty="0" smtClean="0">
                <a:solidFill>
                  <a:schemeClr val="bg2"/>
                </a:solidFill>
              </a:rPr>
              <a:t>시설 및 장비보유현황</a:t>
            </a:r>
            <a:endParaRPr lang="ko-KR" altLang="en-US" sz="1200" b="1" dirty="0" smtClean="0">
              <a:solidFill>
                <a:schemeClr val="bg2"/>
              </a:solidFill>
              <a:latin typeface="새굴림" pitchFamily="18" charset="-127"/>
              <a:ea typeface="새굴림" pitchFamily="18" charset="-127"/>
            </a:endParaRPr>
          </a:p>
          <a:p>
            <a:pPr defTabSz="881063">
              <a:lnSpc>
                <a:spcPct val="200000"/>
              </a:lnSpc>
            </a:pPr>
            <a:r>
              <a:rPr lang="en-US" altLang="ko-KR" sz="1200" b="1" dirty="0" smtClean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200" b="1" dirty="0" smtClean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기 구 조 </a:t>
            </a:r>
            <a:r>
              <a:rPr lang="ko-KR" altLang="en-US" sz="1200" b="1" dirty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직 도</a:t>
            </a:r>
          </a:p>
          <a:p>
            <a:pPr defTabSz="881063">
              <a:lnSpc>
                <a:spcPct val="200000"/>
              </a:lnSpc>
            </a:pPr>
            <a:r>
              <a:rPr lang="en-US" altLang="ko-KR" sz="1200" b="1" dirty="0" smtClean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200" b="1" dirty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면허 및 등록사항</a:t>
            </a:r>
          </a:p>
          <a:p>
            <a:pPr defTabSz="881063">
              <a:lnSpc>
                <a:spcPct val="200000"/>
              </a:lnSpc>
            </a:pPr>
            <a:r>
              <a:rPr lang="en-US" altLang="ko-KR" sz="1200" b="1" dirty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1200" b="1" dirty="0">
                <a:solidFill>
                  <a:schemeClr val="bg2"/>
                </a:solidFill>
                <a:latin typeface="새굴림" pitchFamily="18" charset="-127"/>
                <a:ea typeface="새굴림" pitchFamily="18" charset="-127"/>
              </a:rPr>
              <a:t>인증현황</a:t>
            </a:r>
          </a:p>
        </p:txBody>
      </p:sp>
      <p:sp>
        <p:nvSpPr>
          <p:cNvPr id="7181" name="Rectangle 11"/>
          <p:cNvSpPr>
            <a:spLocks noChangeArrowheads="1"/>
          </p:cNvSpPr>
          <p:nvPr/>
        </p:nvSpPr>
        <p:spPr bwMode="auto">
          <a:xfrm>
            <a:off x="2492375" y="3779838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2530475" y="1695450"/>
            <a:ext cx="1997075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924175" y="1187450"/>
            <a:ext cx="1322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ko-KR" altLang="en-US" sz="2400" b="1"/>
              <a:t>사훈</a:t>
            </a:r>
          </a:p>
        </p:txBody>
      </p:sp>
      <p:grpSp>
        <p:nvGrpSpPr>
          <p:cNvPr id="8197" name="Group 5"/>
          <p:cNvGrpSpPr>
            <a:grpSpLocks/>
          </p:cNvGrpSpPr>
          <p:nvPr/>
        </p:nvGrpSpPr>
        <p:grpSpPr bwMode="auto">
          <a:xfrm>
            <a:off x="2438400" y="1403350"/>
            <a:ext cx="215900" cy="447675"/>
            <a:chOff x="-2421" y="2200"/>
            <a:chExt cx="190" cy="534"/>
          </a:xfrm>
        </p:grpSpPr>
        <p:sp>
          <p:nvSpPr>
            <p:cNvPr id="8214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8215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8216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8217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8198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00" name="Rectangle 13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03" name="Line 59"/>
          <p:cNvSpPr>
            <a:spLocks noChangeShapeType="1"/>
          </p:cNvSpPr>
          <p:nvPr/>
        </p:nvSpPr>
        <p:spPr bwMode="auto">
          <a:xfrm>
            <a:off x="2449505" y="6365884"/>
            <a:ext cx="2284412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04" name="Text Box 60"/>
          <p:cNvSpPr txBox="1">
            <a:spLocks noChangeArrowheads="1"/>
          </p:cNvSpPr>
          <p:nvPr/>
        </p:nvSpPr>
        <p:spPr bwMode="auto">
          <a:xfrm>
            <a:off x="2717792" y="5857884"/>
            <a:ext cx="1890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ko-KR" altLang="en-US" sz="2400" b="1" dirty="0"/>
              <a:t>경 영 이 </a:t>
            </a:r>
            <a:r>
              <a:rPr lang="ko-KR" altLang="en-US" sz="2400" b="1" dirty="0" err="1"/>
              <a:t>념</a:t>
            </a:r>
            <a:endParaRPr lang="ko-KR" altLang="en-US" sz="2400" b="1" dirty="0"/>
          </a:p>
        </p:txBody>
      </p:sp>
      <p:grpSp>
        <p:nvGrpSpPr>
          <p:cNvPr id="8205" name="Group 61"/>
          <p:cNvGrpSpPr>
            <a:grpSpLocks/>
          </p:cNvGrpSpPr>
          <p:nvPr/>
        </p:nvGrpSpPr>
        <p:grpSpPr bwMode="auto">
          <a:xfrm>
            <a:off x="2357430" y="6073784"/>
            <a:ext cx="215900" cy="447675"/>
            <a:chOff x="-2421" y="2200"/>
            <a:chExt cx="190" cy="534"/>
          </a:xfrm>
        </p:grpSpPr>
        <p:sp>
          <p:nvSpPr>
            <p:cNvPr id="8208" name="Rectangle 62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8209" name="Rectangle 63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8210" name="Rectangle 64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8211" name="Rectangle 65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8206" name="Text Box 67"/>
          <p:cNvSpPr txBox="1">
            <a:spLocks noChangeArrowheads="1"/>
          </p:cNvSpPr>
          <p:nvPr/>
        </p:nvSpPr>
        <p:spPr bwMode="auto">
          <a:xfrm>
            <a:off x="692150" y="7072330"/>
            <a:ext cx="561657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800" b="1" dirty="0">
                <a:latin typeface="HY궁서B" pitchFamily="18" charset="-127"/>
                <a:ea typeface="HY궁서B" pitchFamily="18" charset="-127"/>
              </a:rPr>
              <a:t>최선이 최고를 만든다</a:t>
            </a:r>
          </a:p>
        </p:txBody>
      </p:sp>
      <p:pic>
        <p:nvPicPr>
          <p:cNvPr id="26" name="그림 25" descr="K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12" y="2214546"/>
            <a:ext cx="3794933" cy="2793951"/>
          </a:xfrm>
          <a:prstGeom prst="rect">
            <a:avLst/>
          </a:prstGeom>
        </p:spPr>
      </p:pic>
      <p:pic>
        <p:nvPicPr>
          <p:cNvPr id="24" name="그림 23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25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8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2530475" y="1695450"/>
            <a:ext cx="1997075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827338" y="1187450"/>
            <a:ext cx="1681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ko-KR" altLang="en-US" sz="2400" b="1"/>
              <a:t>회 사 개 요</a:t>
            </a:r>
          </a:p>
        </p:txBody>
      </p:sp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2438400" y="1403350"/>
            <a:ext cx="215900" cy="447675"/>
            <a:chOff x="-2421" y="2200"/>
            <a:chExt cx="190" cy="534"/>
          </a:xfrm>
        </p:grpSpPr>
        <p:sp>
          <p:nvSpPr>
            <p:cNvPr id="9305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9306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9307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9308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9222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22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9326" name="Group 110"/>
          <p:cNvGraphicFramePr>
            <a:graphicFrameLocks noGrp="1"/>
          </p:cNvGraphicFramePr>
          <p:nvPr/>
        </p:nvGraphicFramePr>
        <p:xfrm>
          <a:off x="404813" y="1844675"/>
          <a:ext cx="3527425" cy="6997767"/>
        </p:xfrm>
        <a:graphic>
          <a:graphicData uri="http://schemas.openxmlformats.org/drawingml/2006/table">
            <a:tbl>
              <a:tblPr/>
              <a:tblGrid>
                <a:gridCol w="1101725"/>
                <a:gridCol w="1892300"/>
                <a:gridCol w="187325"/>
                <a:gridCol w="346075"/>
              </a:tblGrid>
              <a:tr h="493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      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㈜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대표이사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김  정 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숙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      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경상남도 합천군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율곡면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두사리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275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  무  실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경상남도 합천군 율곡면 두사리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275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법      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등록번호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170111-0272021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 업 자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등록번호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503-81-65613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법인설립일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2004. 08. 23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  본  금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1,400,000,000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87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업      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건설폐기물 중간처리업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건설폐기물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수집운반업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비계구조물해체공사업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석면해체공사업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장비임대업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대표전화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055)932-9200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F   A   X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055)932-9205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884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관  계  사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상원그린콘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–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콘크리트블럭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             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콘크리트제품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324" name="Group 108"/>
          <p:cNvGraphicFramePr>
            <a:graphicFrameLocks noGrp="1"/>
          </p:cNvGraphicFramePr>
          <p:nvPr/>
        </p:nvGraphicFramePr>
        <p:xfrm>
          <a:off x="3933825" y="1835150"/>
          <a:ext cx="2590800" cy="6985002"/>
        </p:xfrm>
        <a:graphic>
          <a:graphicData uri="http://schemas.openxmlformats.org/drawingml/2006/table">
            <a:tbl>
              <a:tblPr/>
              <a:tblGrid>
                <a:gridCol w="259080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㈜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한  갑  수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경상남도 합천군 율곡면 두사리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대구광역시 달성군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화원읍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사문진로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447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195311-0006691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611-81-15258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2007. 10. 23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700,000,000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1296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건설폐기물 중간처리업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건설폐기물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수집운반업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비계구조물해체공사업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석면해체공사업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시설물유지관리업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053)631-3999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053)631-3998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㈜성지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–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콘크리트블럭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    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콘크리트제품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2316161" y="1695450"/>
            <a:ext cx="2327285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470148" y="1214414"/>
            <a:ext cx="2173298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7" tIns="45719" rIns="91437" bIns="45719">
            <a:spAutoFit/>
          </a:bodyPr>
          <a:lstStyle/>
          <a:p>
            <a:pPr algn="dist"/>
            <a:r>
              <a:rPr lang="ko-KR" altLang="en-US" sz="2400" b="1" kern="0" spc="-300" dirty="0" smtClean="0"/>
              <a:t>관계사구성</a:t>
            </a:r>
            <a:endParaRPr lang="ko-KR" altLang="en-US" sz="2400" b="1" kern="0" spc="-300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24086" y="1403350"/>
            <a:ext cx="215900" cy="447675"/>
            <a:chOff x="-2421" y="2200"/>
            <a:chExt cx="190" cy="534"/>
          </a:xfrm>
        </p:grpSpPr>
        <p:sp>
          <p:nvSpPr>
            <p:cNvPr id="9305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9306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9307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9308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9222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22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9" name="그림 18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graphicFrame>
        <p:nvGraphicFramePr>
          <p:cNvPr id="20" name="다이어그램 19"/>
          <p:cNvGraphicFramePr/>
          <p:nvPr/>
        </p:nvGraphicFramePr>
        <p:xfrm>
          <a:off x="500042" y="2047868"/>
          <a:ext cx="6000792" cy="6524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2" name="직사각형 21"/>
          <p:cNvSpPr/>
          <p:nvPr/>
        </p:nvSpPr>
        <p:spPr bwMode="auto">
          <a:xfrm>
            <a:off x="1000108" y="3500430"/>
            <a:ext cx="1928826" cy="285752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대표자 </a:t>
            </a: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 i="0" u="none" strike="noStrike" cap="none" normalizeH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</a:t>
            </a:r>
            <a:r>
              <a:rPr kumimoji="1" lang="ko-KR" altLang="en-US" sz="1100" b="1" i="0" u="none" strike="noStrike" cap="none" normalizeH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김  정  </a:t>
            </a:r>
            <a:r>
              <a:rPr kumimoji="1" lang="ko-KR" altLang="en-US" sz="1100" b="1" i="0" u="none" strike="noStrike" cap="none" normalizeH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숙</a:t>
            </a: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설립일 </a:t>
            </a: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 i="0" u="none" strike="noStrike" cap="none" normalizeH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2011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년 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09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월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09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일</a:t>
            </a: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소재지</a:t>
            </a: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경남 합천 </a:t>
            </a:r>
            <a:r>
              <a:rPr lang="ko-KR" altLang="en-US" sz="11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율곡면</a:t>
            </a: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</a:t>
            </a:r>
            <a:r>
              <a:rPr lang="ko-KR" altLang="en-US" sz="11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황강옥전로</a:t>
            </a: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300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사업내용</a:t>
            </a: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   </a:t>
            </a: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콘크리트 블록</a:t>
            </a: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  </a:t>
            </a:r>
            <a:r>
              <a:rPr kumimoji="1" lang="en-US" altLang="ko-KR" sz="1100" b="1" i="0" u="none" strike="noStrike" cap="none" normalizeH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콘크리트제품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  </a:t>
            </a:r>
            <a:endParaRPr kumimoji="1" lang="ko-KR" alt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4143380" y="3500430"/>
            <a:ext cx="1928826" cy="285752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대표자 </a:t>
            </a: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r>
              <a:rPr kumimoji="1" lang="en-US" altLang="ko-KR" sz="1100" b="1" i="0" u="none" strike="noStrike" cap="none" normalizeH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</a:t>
            </a: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한  갑  수</a:t>
            </a: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설립일 </a:t>
            </a: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 i="0" u="none" strike="noStrike" cap="none" normalizeH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2014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년 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03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월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10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일</a:t>
            </a: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소재지</a:t>
            </a: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경북 고령 </a:t>
            </a:r>
            <a:r>
              <a:rPr lang="ko-KR" altLang="en-US" sz="1100" b="1" dirty="0" err="1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쌍림면</a:t>
            </a: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</a:t>
            </a: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방아실길 </a:t>
            </a: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67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100" b="1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사업내용</a:t>
            </a: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   </a:t>
            </a:r>
            <a:r>
              <a:rPr lang="ko-KR" altLang="en-US" sz="1100" b="1" dirty="0" smtClean="0">
                <a:solidFill>
                  <a:schemeClr val="bg2">
                    <a:lumMod val="75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콘크리트 블록</a:t>
            </a:r>
            <a:endParaRPr lang="en-US" altLang="ko-KR" sz="1100" b="1" dirty="0" smtClean="0">
              <a:solidFill>
                <a:schemeClr val="bg2">
                  <a:lumMod val="75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  </a:t>
            </a:r>
            <a:r>
              <a:rPr kumimoji="1" lang="en-US" altLang="ko-KR" sz="1100" b="1" i="0" u="none" strike="noStrike" cap="none" normalizeH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콘크리트제품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  </a:t>
            </a:r>
            <a:endParaRPr kumimoji="1" lang="ko-KR" alt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25" name="그림 24" descr="사업자등록증(상원그린콘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07090" y="6086478"/>
            <a:ext cx="1650406" cy="2271736"/>
          </a:xfrm>
          <a:prstGeom prst="rect">
            <a:avLst/>
          </a:prstGeom>
        </p:spPr>
      </p:pic>
      <p:sp>
        <p:nvSpPr>
          <p:cNvPr id="24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pic>
        <p:nvPicPr>
          <p:cNvPr id="26" name="그림 25" descr="zzd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21088" y="6084168"/>
            <a:ext cx="1656184" cy="2304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2530475" y="1695450"/>
            <a:ext cx="1997075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827338" y="1187450"/>
            <a:ext cx="1681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ko-KR" altLang="en-US" sz="2400" b="1"/>
              <a:t>회 사 연 혁</a:t>
            </a:r>
          </a:p>
        </p:txBody>
      </p:sp>
      <p:grpSp>
        <p:nvGrpSpPr>
          <p:cNvPr id="10245" name="Group 5"/>
          <p:cNvGrpSpPr>
            <a:grpSpLocks/>
          </p:cNvGrpSpPr>
          <p:nvPr/>
        </p:nvGrpSpPr>
        <p:grpSpPr bwMode="auto">
          <a:xfrm>
            <a:off x="2438400" y="1403350"/>
            <a:ext cx="215900" cy="447675"/>
            <a:chOff x="-2421" y="2200"/>
            <a:chExt cx="190" cy="534"/>
          </a:xfrm>
        </p:grpSpPr>
        <p:sp>
          <p:nvSpPr>
            <p:cNvPr id="10305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0306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0307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0308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10246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248" name="Rectangle 13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6" name="그림 15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7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graphicFrame>
        <p:nvGraphicFramePr>
          <p:cNvPr id="19" name="Group 73"/>
          <p:cNvGraphicFramePr>
            <a:graphicFrameLocks noGrp="1"/>
          </p:cNvGraphicFramePr>
          <p:nvPr/>
        </p:nvGraphicFramePr>
        <p:xfrm>
          <a:off x="333375" y="1979613"/>
          <a:ext cx="6191250" cy="6235724"/>
        </p:xfrm>
        <a:graphic>
          <a:graphicData uri="http://schemas.openxmlformats.org/drawingml/2006/table">
            <a:tbl>
              <a:tblPr/>
              <a:tblGrid>
                <a:gridCol w="1008063"/>
                <a:gridCol w="4103687"/>
                <a:gridCol w="1079500"/>
              </a:tblGrid>
              <a:tr h="7949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    자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          용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       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특기사항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</a:tr>
              <a:tr h="4687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2004.08.23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법인 설립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63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2004.12.04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건설폐기물 중간처리업 허가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26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2004.12.20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건설폐기물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수집운반업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허가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283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2005.03.01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실용신안 사용 협약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건설폐기물 이물질 절단 및 분진제거 장치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미래개발㈜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664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2005.04.20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실용신안등록 출원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건설폐기물 이물질 제거 장치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특허청장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85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2005.07.01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특허 사용 협약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건설폐기물을 이용한 재활용 골재 생산 장치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미래개발㈜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283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2005.11.10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특허 등록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건설폐기물을 이용한 재생골재의 석회질 제거 장치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특허청장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6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2006.01.23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환경표지인증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상원골재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도로보조기층용 순환골재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친환경상품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진흥원장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919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2006.03.                  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㈜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 자본금 증자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(5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억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449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2007.02.28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신기술사용협약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순환잔골재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생산공정에서 상향식 와류발생장치가   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           부착된 병렬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스크류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이송기를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이용한 이물질 제거기술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 경 부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</a:tbl>
          </a:graphicData>
        </a:graphic>
      </p:graphicFrame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2530475" y="1695450"/>
            <a:ext cx="1997075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827338" y="1187450"/>
            <a:ext cx="1681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ko-KR" altLang="en-US" sz="2400" b="1"/>
              <a:t>회 사 연 혁</a:t>
            </a:r>
          </a:p>
        </p:txBody>
      </p: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2438400" y="1403350"/>
            <a:ext cx="215900" cy="447675"/>
            <a:chOff x="-2421" y="2200"/>
            <a:chExt cx="190" cy="534"/>
          </a:xfrm>
        </p:grpSpPr>
        <p:sp>
          <p:nvSpPr>
            <p:cNvPr id="11337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338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339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340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11270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272" name="Rectangle 13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6" name="그림 15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7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graphicFrame>
        <p:nvGraphicFramePr>
          <p:cNvPr id="19" name="Group 139"/>
          <p:cNvGraphicFramePr>
            <a:graphicFrameLocks noGrp="1"/>
          </p:cNvGraphicFramePr>
          <p:nvPr/>
        </p:nvGraphicFramePr>
        <p:xfrm>
          <a:off x="404813" y="1979614"/>
          <a:ext cx="6119812" cy="6378599"/>
        </p:xfrm>
        <a:graphic>
          <a:graphicData uri="http://schemas.openxmlformats.org/drawingml/2006/table">
            <a:tbl>
              <a:tblPr/>
              <a:tblGrid>
                <a:gridCol w="935037"/>
                <a:gridCol w="4105275"/>
                <a:gridCol w="1079500"/>
              </a:tblGrid>
              <a:tr h="6561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    자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          용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       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특기사항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</a:tr>
              <a:tr h="515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2007.05.21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ISO14001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인증 획득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한국능률협회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248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2007.07.05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산학협동협약서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대구대학교건축설비</a:t>
                      </a: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환경연구소장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2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2007.09.18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국민우등기업 인증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국민은행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409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2007.10.08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경영혁신형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중소기업 인증획득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경남지방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중소기업청장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2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2007.10.22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법인 설립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2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2008.03.04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건설폐기물 중간처리업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수집운반업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허가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2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2008.03.31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자본금 증자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2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2008.05.19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ISO9001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인증획득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한국능률협회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409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2008.06.19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순환골재 품질인증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폐콘크리트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건설폐재류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한국건설기술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연구원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75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2008.06.24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기업부설연구소인증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한국산업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기술진흥협회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2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2008.11.24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특허 등록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다단형 골재 밀도선별 장치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110-0872744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특허청장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2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2008.11.28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 대한건설폐기물공제조합 가입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28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2008.12.10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 성지이테크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ISO 9001,14001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인증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한국능률협회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</a:tbl>
          </a:graphicData>
        </a:graphic>
      </p:graphicFrame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19" name="Line 3"/>
          <p:cNvSpPr>
            <a:spLocks noChangeShapeType="1"/>
          </p:cNvSpPr>
          <p:nvPr/>
        </p:nvSpPr>
        <p:spPr bwMode="auto">
          <a:xfrm>
            <a:off x="2530475" y="1695450"/>
            <a:ext cx="1997075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20" name="Text Box 4"/>
          <p:cNvSpPr txBox="1">
            <a:spLocks noChangeArrowheads="1"/>
          </p:cNvSpPr>
          <p:nvPr/>
        </p:nvSpPr>
        <p:spPr bwMode="auto">
          <a:xfrm>
            <a:off x="2827338" y="1187450"/>
            <a:ext cx="1681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ko-KR" altLang="en-US" sz="2400" b="1"/>
              <a:t>회 사 연 혁</a:t>
            </a:r>
          </a:p>
        </p:txBody>
      </p:sp>
      <p:grpSp>
        <p:nvGrpSpPr>
          <p:cNvPr id="111621" name="Group 5"/>
          <p:cNvGrpSpPr>
            <a:grpSpLocks/>
          </p:cNvGrpSpPr>
          <p:nvPr/>
        </p:nvGrpSpPr>
        <p:grpSpPr bwMode="auto">
          <a:xfrm>
            <a:off x="2438400" y="1403350"/>
            <a:ext cx="215900" cy="447675"/>
            <a:chOff x="-2421" y="2200"/>
            <a:chExt cx="190" cy="534"/>
          </a:xfrm>
        </p:grpSpPr>
        <p:sp>
          <p:nvSpPr>
            <p:cNvPr id="111622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1623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1624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1625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111626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1628" name="Rectangle 13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6" name="그림 15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7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graphicFrame>
        <p:nvGraphicFramePr>
          <p:cNvPr id="19" name="Group 85"/>
          <p:cNvGraphicFramePr>
            <a:graphicFrameLocks noGrp="1"/>
          </p:cNvGraphicFramePr>
          <p:nvPr/>
        </p:nvGraphicFramePr>
        <p:xfrm>
          <a:off x="404813" y="1979614"/>
          <a:ext cx="6119812" cy="6378599"/>
        </p:xfrm>
        <a:graphic>
          <a:graphicData uri="http://schemas.openxmlformats.org/drawingml/2006/table">
            <a:tbl>
              <a:tblPr/>
              <a:tblGrid>
                <a:gridCol w="935037"/>
                <a:gridCol w="4105275"/>
                <a:gridCol w="1079500"/>
              </a:tblGrid>
              <a:tr h="763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    자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          용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       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특기사항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</a:tr>
              <a:tr h="5995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2008.12.10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자본금증자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(7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132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2009.01.23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 환경표지인증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성지골재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도로보조기충용 순환골재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친환경상품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진흥원장</a:t>
                      </a:r>
                      <a:endParaRPr kumimoji="1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98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2009.03.26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 자본금증자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(14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억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002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2009.03.30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 국민베스트기업 선정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국민은행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98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2009.03.31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석면해체제거업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등록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(301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98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2009.07.08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순환골재 품질인증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폐콘크리트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한국건설기술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연구원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5132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2009.10.09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특허등록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10-0923932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와류와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체인형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헤머를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이용한 파쇄기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98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2009.11.10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비계구조물 해체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석면제거업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허가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98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2009.12.24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계량증명업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등록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경남 합천군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98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2010.05.14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모범중소기업인 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(2010-612)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수상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중소기업중앙회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98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2010.06.09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 환경의 날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표창패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수상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경남 합천군수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</a:tbl>
          </a:graphicData>
        </a:graphic>
      </p:graphicFrame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19" name="Line 3"/>
          <p:cNvSpPr>
            <a:spLocks noChangeShapeType="1"/>
          </p:cNvSpPr>
          <p:nvPr/>
        </p:nvSpPr>
        <p:spPr bwMode="auto">
          <a:xfrm>
            <a:off x="2530475" y="1695450"/>
            <a:ext cx="1997075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1620" name="Text Box 4"/>
          <p:cNvSpPr txBox="1">
            <a:spLocks noChangeArrowheads="1"/>
          </p:cNvSpPr>
          <p:nvPr/>
        </p:nvSpPr>
        <p:spPr bwMode="auto">
          <a:xfrm>
            <a:off x="2827338" y="1187450"/>
            <a:ext cx="1681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ko-KR" altLang="en-US" sz="2400" b="1"/>
              <a:t>회 사 연 혁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438400" y="1403350"/>
            <a:ext cx="215900" cy="447675"/>
            <a:chOff x="-2421" y="2200"/>
            <a:chExt cx="190" cy="534"/>
          </a:xfrm>
        </p:grpSpPr>
        <p:sp>
          <p:nvSpPr>
            <p:cNvPr id="111622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1623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1624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11625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111626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1628" name="Rectangle 13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6" name="그림 15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7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graphicFrame>
        <p:nvGraphicFramePr>
          <p:cNvPr id="21" name="Group 85"/>
          <p:cNvGraphicFramePr>
            <a:graphicFrameLocks noGrp="1"/>
          </p:cNvGraphicFramePr>
          <p:nvPr/>
        </p:nvGraphicFramePr>
        <p:xfrm>
          <a:off x="404813" y="1979615"/>
          <a:ext cx="6119812" cy="6735794"/>
        </p:xfrm>
        <a:graphic>
          <a:graphicData uri="http://schemas.openxmlformats.org/drawingml/2006/table">
            <a:tbl>
              <a:tblPr/>
              <a:tblGrid>
                <a:gridCol w="935037"/>
                <a:gridCol w="4105275"/>
                <a:gridCol w="1079500"/>
              </a:tblGrid>
              <a:tr h="6975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    자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          용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       고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특기사항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D2FE"/>
                    </a:solidFill>
                  </a:tcPr>
                </a:tc>
              </a:tr>
              <a:tr h="547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2010.10.14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경영혁신중소기업 선정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중소기업청장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68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2010.11.09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경영혁신중소기업 지정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중소기업청장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55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2011.03.03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국세청 표창장 수상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국세청장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56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2011.06.01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신기술인증서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체인형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해머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크러셔를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이용하여 도로보조기층용 순환골재 생산기술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환경부장관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55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2011.11.01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순환골재 품질인증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R08-0619-012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한국건설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기술연구원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68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2011.12.03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환경부장관상 수상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(8066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환경부장관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55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2013.03.02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순환골재 품질인증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C13-1307-011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호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한국건설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기술연구원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55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2013.11.24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경영혁신형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중소기업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(MAIN-BIZ)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확인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중소기업청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55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2014.05.31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신기술인증서 획득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환경부장관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55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2015.01.08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본점 이전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소재지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대구 달성군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Wingdings" pitchFamily="2" charset="2"/>
                        </a:rPr>
                        <a:t>화원읍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Wingdings" pitchFamily="2" charset="2"/>
                        </a:rPr>
                        <a:t> 사문진로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Wingdings" pitchFamily="2" charset="2"/>
                        </a:rPr>
                        <a:t>447)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55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2015.01.09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대표자 변경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대표자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김정숙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55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2015.01.16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상원엔텍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여성기업 선정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한국여성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경제인협회장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  <a:tr h="4551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2015.06.19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㈜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성지이테크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시설물유지관리업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허가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대구광역시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달성군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EEFF"/>
                    </a:solidFill>
                  </a:tcPr>
                </a:tc>
              </a:tr>
            </a:tbl>
          </a:graphicData>
        </a:graphic>
      </p:graphicFrame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1720850" y="1695450"/>
            <a:ext cx="3635375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898650" y="1187450"/>
            <a:ext cx="3481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ko-KR" altLang="en-US" sz="2400" b="1"/>
              <a:t>임직원 및 공장입지요건</a:t>
            </a:r>
          </a:p>
        </p:txBody>
      </p:sp>
      <p:grpSp>
        <p:nvGrpSpPr>
          <p:cNvPr id="12293" name="Group 5"/>
          <p:cNvGrpSpPr>
            <a:grpSpLocks/>
          </p:cNvGrpSpPr>
          <p:nvPr/>
        </p:nvGrpSpPr>
        <p:grpSpPr bwMode="auto">
          <a:xfrm>
            <a:off x="1628775" y="1403350"/>
            <a:ext cx="215900" cy="447675"/>
            <a:chOff x="-2421" y="2200"/>
            <a:chExt cx="190" cy="534"/>
          </a:xfrm>
        </p:grpSpPr>
        <p:sp>
          <p:nvSpPr>
            <p:cNvPr id="12333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2334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2335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2336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12294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296" name="Rectangle 13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12364" name="Group 76"/>
          <p:cNvGraphicFramePr>
            <a:graphicFrameLocks noGrp="1"/>
          </p:cNvGraphicFramePr>
          <p:nvPr/>
        </p:nvGraphicFramePr>
        <p:xfrm>
          <a:off x="714356" y="2000234"/>
          <a:ext cx="5572164" cy="6740545"/>
        </p:xfrm>
        <a:graphic>
          <a:graphicData uri="http://schemas.openxmlformats.org/drawingml/2006/table">
            <a:tbl>
              <a:tblPr/>
              <a:tblGrid>
                <a:gridCol w="2786947"/>
                <a:gridCol w="2785217"/>
              </a:tblGrid>
              <a:tr h="59345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임 직 원 현 황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468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임원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44468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경영기획실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6699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44468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건설사업부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6699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444683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환경사업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44631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환경사업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44631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물류사업부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4446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계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63432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 장 입 지 요 건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7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     체     면     적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45,500(㎡)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5182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공장부지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공업용지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9,718(㎡)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519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         물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철골조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1,650(㎡)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4446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        무         실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284(㎡)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  <a:tr h="4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                    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99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34,132(㎡)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DAD6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6" name="그림 15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7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19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1773238" y="1187450"/>
            <a:ext cx="3438525" cy="663575"/>
            <a:chOff x="1536" y="748"/>
            <a:chExt cx="2166" cy="418"/>
          </a:xfrm>
        </p:grpSpPr>
        <p:sp>
          <p:nvSpPr>
            <p:cNvPr id="13398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99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dist"/>
              <a:r>
                <a:rPr lang="ko-KR" altLang="en-US" sz="2400" b="1"/>
                <a:t>시설 및 장비보유현황</a:t>
              </a:r>
            </a:p>
          </p:txBody>
        </p:sp>
        <p:grpSp>
          <p:nvGrpSpPr>
            <p:cNvPr id="13400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340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340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340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340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331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318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61650" name="Group 210"/>
          <p:cNvGraphicFramePr>
            <a:graphicFrameLocks noGrp="1"/>
          </p:cNvGraphicFramePr>
          <p:nvPr/>
        </p:nvGraphicFramePr>
        <p:xfrm>
          <a:off x="404813" y="1979613"/>
          <a:ext cx="6048375" cy="6840541"/>
        </p:xfrm>
        <a:graphic>
          <a:graphicData uri="http://schemas.openxmlformats.org/drawingml/2006/table">
            <a:tbl>
              <a:tblPr/>
              <a:tblGrid>
                <a:gridCol w="1676400"/>
                <a:gridCol w="2697162"/>
                <a:gridCol w="1092200"/>
                <a:gridCol w="582613"/>
              </a:tblGrid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장 비 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규  격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능  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  량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CRUSHER-PLANT(1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150HP×1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1,600TON/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1SET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CRUSHER-PLANT(2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75HP×2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1,600TON/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1SET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CRUSHER-PLANT(3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175HP×1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1,600TON/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1SET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  척  시  설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30HP×1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1,600TON/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1SET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분리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선별시설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자력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(10kw×1, 7.5kw×2)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스크린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(40HP×2, 30HP×1, 20HP×1)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풍력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(50HP×1, 30HP×1, 10HP×1)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  척  시  설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30HP×2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1,600TON/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1SET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분리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파쇄시설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박리기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(125HP×1)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1SET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CRUSHER-PLANT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이동식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150TON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1,200TON/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1SET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계량시설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신성시스템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50TON/1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1SET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세륜시설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자동식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대형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1SET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굴 삭 기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삼성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MX292LC 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두산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DX300LCA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1.0(M3)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굴 삭 기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D3.4DCDE3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0.2(M3)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전기굴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삭 기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30.6 TON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1773238" y="1187450"/>
            <a:ext cx="3438525" cy="663575"/>
            <a:chOff x="1536" y="748"/>
            <a:chExt cx="2166" cy="418"/>
          </a:xfrm>
        </p:grpSpPr>
        <p:sp>
          <p:nvSpPr>
            <p:cNvPr id="14407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08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dist"/>
              <a:r>
                <a:rPr lang="ko-KR" altLang="en-US" sz="2400" b="1"/>
                <a:t>시설 및 장비보유현황</a:t>
              </a:r>
            </a:p>
          </p:txBody>
        </p:sp>
        <p:grpSp>
          <p:nvGrpSpPr>
            <p:cNvPr id="14409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4410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4411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4412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4413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4340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342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128208" name="Group 208"/>
          <p:cNvGraphicFramePr>
            <a:graphicFrameLocks noGrp="1"/>
          </p:cNvGraphicFramePr>
          <p:nvPr/>
        </p:nvGraphicFramePr>
        <p:xfrm>
          <a:off x="404813" y="2046288"/>
          <a:ext cx="6048375" cy="6169050"/>
        </p:xfrm>
        <a:graphic>
          <a:graphicData uri="http://schemas.openxmlformats.org/drawingml/2006/table">
            <a:tbl>
              <a:tblPr/>
              <a:tblGrid>
                <a:gridCol w="1676400"/>
                <a:gridCol w="2697162"/>
                <a:gridCol w="1092200"/>
                <a:gridCol w="582613"/>
              </a:tblGrid>
              <a:tr h="611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장 비 명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규  격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능  력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  량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휠로우더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볼보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L150G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4.4(M3)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화물트럭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더블캡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(HAUTDBLM-1-B)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 TON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덤프트럭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마이티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(HD25-8DUO-DHFb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2.5 TON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5191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덤프트럭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현대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(HD050-12DUO-G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 TON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덤프트럭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스카니아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(R480CB8X4)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현대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(HD255-YDUO-DHT)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25.5 TON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압롤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KTH-24S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24TON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살수차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HDN25-4HLO-SHL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지게차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D45S-5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4.5TON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</a:tbl>
          </a:graphicData>
        </a:graphic>
      </p:graphicFrame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1" name="Line 3"/>
          <p:cNvSpPr>
            <a:spLocks noChangeShapeType="1"/>
          </p:cNvSpPr>
          <p:nvPr/>
        </p:nvSpPr>
        <p:spPr bwMode="auto">
          <a:xfrm flipV="1">
            <a:off x="2530475" y="1692275"/>
            <a:ext cx="2122488" cy="317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52" name="Text Box 4"/>
          <p:cNvSpPr txBox="1">
            <a:spLocks noChangeArrowheads="1"/>
          </p:cNvSpPr>
          <p:nvPr/>
        </p:nvSpPr>
        <p:spPr bwMode="auto">
          <a:xfrm>
            <a:off x="2636838" y="1187450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ko-KR" altLang="en-US" sz="2400" b="1"/>
              <a:t>기구조직도</a:t>
            </a:r>
          </a:p>
        </p:txBody>
      </p:sp>
      <p:grpSp>
        <p:nvGrpSpPr>
          <p:cNvPr id="1053" name="Group 5"/>
          <p:cNvGrpSpPr>
            <a:grpSpLocks/>
          </p:cNvGrpSpPr>
          <p:nvPr/>
        </p:nvGrpSpPr>
        <p:grpSpPr bwMode="auto">
          <a:xfrm>
            <a:off x="2438400" y="1403350"/>
            <a:ext cx="215900" cy="447675"/>
            <a:chOff x="-2421" y="2200"/>
            <a:chExt cx="190" cy="534"/>
          </a:xfrm>
        </p:grpSpPr>
        <p:sp>
          <p:nvSpPr>
            <p:cNvPr id="1059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060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061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062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1054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6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6" name="그림 15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7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grpSp>
        <p:nvGrpSpPr>
          <p:cNvPr id="19" name="Organization Chart 58"/>
          <p:cNvGrpSpPr>
            <a:grpSpLocks/>
          </p:cNvGrpSpPr>
          <p:nvPr/>
        </p:nvGrpSpPr>
        <p:grpSpPr bwMode="auto">
          <a:xfrm>
            <a:off x="357166" y="2484438"/>
            <a:ext cx="6145229" cy="5246689"/>
            <a:chOff x="196" y="1565"/>
            <a:chExt cx="3871" cy="3305"/>
          </a:xfrm>
        </p:grpSpPr>
        <p:cxnSp>
          <p:nvCxnSpPr>
            <p:cNvPr id="20" name="_s1028"/>
            <p:cNvCxnSpPr>
              <a:cxnSpLocks noChangeShapeType="1"/>
            </p:cNvCxnSpPr>
            <p:nvPr/>
          </p:nvCxnSpPr>
          <p:spPr bwMode="auto">
            <a:xfrm flipH="1" flipV="1">
              <a:off x="1992" y="2562"/>
              <a:ext cx="0" cy="933"/>
            </a:xfrm>
            <a:prstGeom prst="straightConnector1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</p:cxnSp>
        <p:cxnSp>
          <p:nvCxnSpPr>
            <p:cNvPr id="21" name="_s1030"/>
            <p:cNvCxnSpPr>
              <a:cxnSpLocks noChangeShapeType="1"/>
              <a:stCxn id="34" idx="0"/>
            </p:cNvCxnSpPr>
            <p:nvPr/>
          </p:nvCxnSpPr>
          <p:spPr bwMode="auto">
            <a:xfrm flipV="1">
              <a:off x="1356" y="2562"/>
              <a:ext cx="0" cy="931"/>
            </a:xfrm>
            <a:prstGeom prst="straightConnector1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</p:cxnSp>
        <p:cxnSp>
          <p:nvCxnSpPr>
            <p:cNvPr id="25" name="_s1036"/>
            <p:cNvCxnSpPr>
              <a:cxnSpLocks noChangeShapeType="1"/>
            </p:cNvCxnSpPr>
            <p:nvPr/>
          </p:nvCxnSpPr>
          <p:spPr bwMode="auto">
            <a:xfrm flipV="1">
              <a:off x="2296" y="4241"/>
              <a:ext cx="408" cy="65"/>
            </a:xfrm>
            <a:prstGeom prst="bentConnector3">
              <a:avLst>
                <a:gd name="adj1" fmla="val 17648"/>
              </a:avLst>
            </a:prstGeom>
            <a:noFill/>
            <a:ln w="28575">
              <a:noFill/>
              <a:miter lim="800000"/>
              <a:headEnd/>
              <a:tailEnd/>
            </a:ln>
          </p:spPr>
        </p:cxnSp>
        <p:sp>
          <p:nvSpPr>
            <p:cNvPr id="26" name="_s1038"/>
            <p:cNvSpPr>
              <a:spLocks noChangeArrowheads="1"/>
            </p:cNvSpPr>
            <p:nvPr/>
          </p:nvSpPr>
          <p:spPr bwMode="auto">
            <a:xfrm>
              <a:off x="1541" y="1565"/>
              <a:ext cx="1299" cy="3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2B2CC">
                    <a:gamma/>
                    <a:shade val="46275"/>
                    <a:invGamma/>
                  </a:srgbClr>
                </a:gs>
                <a:gs pos="100000">
                  <a:srgbClr val="B2B2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B2B2CC">
                  <a:gamma/>
                  <a:shade val="60000"/>
                  <a:invGamma/>
                </a:srgbClr>
              </a:prstShdw>
            </a:effectLst>
          </p:spPr>
          <p:txBody>
            <a:bodyPr vert="horz" wrap="none" lIns="60975" tIns="30487" rIns="60975" bIns="3048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8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대 표 이 사</a:t>
              </a:r>
            </a:p>
          </p:txBody>
        </p:sp>
        <p:sp>
          <p:nvSpPr>
            <p:cNvPr id="28" name="_s1040"/>
            <p:cNvSpPr>
              <a:spLocks noChangeArrowheads="1"/>
            </p:cNvSpPr>
            <p:nvPr/>
          </p:nvSpPr>
          <p:spPr bwMode="auto">
            <a:xfrm>
              <a:off x="1020" y="2743"/>
              <a:ext cx="612" cy="29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8D5FA">
                    <a:gamma/>
                    <a:shade val="46275"/>
                    <a:invGamma/>
                  </a:srgbClr>
                </a:gs>
                <a:gs pos="100000">
                  <a:srgbClr val="C8D5FA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C8D5FA">
                  <a:gamma/>
                  <a:shade val="60000"/>
                  <a:invGamma/>
                </a:srgbClr>
              </a:prstShdw>
            </a:effectLst>
          </p:spPr>
          <p:txBody>
            <a:bodyPr vert="horz" wrap="none" lIns="60975" tIns="30487" rIns="60975" bIns="3048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1500" b="1" dirty="0" smtClean="0">
                  <a:solidFill>
                    <a:schemeClr val="bg1"/>
                  </a:solidFill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사업</a:t>
              </a:r>
              <a:r>
                <a:rPr lang="en-US" altLang="ko-KR" sz="1500" b="1" dirty="0" smtClean="0">
                  <a:solidFill>
                    <a:schemeClr val="bg1"/>
                  </a:solidFill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1</a:t>
              </a:r>
              <a:r>
                <a:rPr lang="ko-KR" altLang="en-US" sz="1500" b="1" dirty="0" smtClean="0">
                  <a:solidFill>
                    <a:schemeClr val="bg1"/>
                  </a:solidFill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부</a:t>
              </a:r>
              <a:endParaRPr kumimoji="1" lang="ko-KR" altLang="en-US" sz="15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새굴림" pitchFamily="18" charset="-127"/>
                <a:ea typeface="새굴림" pitchFamily="18" charset="-127"/>
                <a:cs typeface="굴림" pitchFamily="50" charset="-127"/>
              </a:endParaRPr>
            </a:p>
          </p:txBody>
        </p:sp>
        <p:sp>
          <p:nvSpPr>
            <p:cNvPr id="29" name="_s1041"/>
            <p:cNvSpPr>
              <a:spLocks noChangeArrowheads="1"/>
            </p:cNvSpPr>
            <p:nvPr/>
          </p:nvSpPr>
          <p:spPr bwMode="auto">
            <a:xfrm>
              <a:off x="1672" y="2745"/>
              <a:ext cx="635" cy="29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7D7C7">
                    <a:gamma/>
                    <a:shade val="46275"/>
                    <a:invGamma/>
                  </a:srgbClr>
                </a:gs>
                <a:gs pos="100000">
                  <a:srgbClr val="C7D7C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C7D7C7">
                  <a:gamma/>
                  <a:shade val="60000"/>
                  <a:invGamma/>
                </a:srgbClr>
              </a:prstShdw>
            </a:effectLst>
          </p:spPr>
          <p:txBody>
            <a:bodyPr vert="horz" wrap="none" lIns="60975" tIns="30487" rIns="60975" bIns="3048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5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사업</a:t>
              </a:r>
              <a:r>
                <a:rPr kumimoji="1" lang="en-US" altLang="ko-KR" sz="15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2</a:t>
              </a:r>
              <a:r>
                <a:rPr kumimoji="1" lang="ko-KR" altLang="en-US" sz="15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부</a:t>
              </a:r>
            </a:p>
          </p:txBody>
        </p:sp>
        <p:sp>
          <p:nvSpPr>
            <p:cNvPr id="33" name="_s1045"/>
            <p:cNvSpPr>
              <a:spLocks noChangeArrowheads="1"/>
            </p:cNvSpPr>
            <p:nvPr/>
          </p:nvSpPr>
          <p:spPr bwMode="auto">
            <a:xfrm>
              <a:off x="1073" y="3160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9D9FF">
                    <a:gamma/>
                    <a:shade val="46275"/>
                    <a:invGamma/>
                  </a:srgbClr>
                </a:gs>
                <a:gs pos="100000">
                  <a:srgbClr val="D9D9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none" lIns="77065" tIns="38534" rIns="77065" bIns="38534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6666FF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영 업</a:t>
              </a:r>
            </a:p>
          </p:txBody>
        </p:sp>
        <p:sp>
          <p:nvSpPr>
            <p:cNvPr id="35" name="_s1047"/>
            <p:cNvSpPr>
              <a:spLocks noChangeArrowheads="1"/>
            </p:cNvSpPr>
            <p:nvPr/>
          </p:nvSpPr>
          <p:spPr bwMode="auto">
            <a:xfrm>
              <a:off x="1722" y="3162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1DFD3">
                    <a:gamma/>
                    <a:shade val="46275"/>
                    <a:invGamma/>
                  </a:srgbClr>
                </a:gs>
                <a:gs pos="100000">
                  <a:srgbClr val="D1DFD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none" lIns="77065" tIns="38534" rIns="77065" bIns="38534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003366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영업</a:t>
              </a:r>
            </a:p>
          </p:txBody>
        </p:sp>
        <p:sp>
          <p:nvSpPr>
            <p:cNvPr id="36" name="_s1048"/>
            <p:cNvSpPr>
              <a:spLocks noChangeArrowheads="1"/>
            </p:cNvSpPr>
            <p:nvPr/>
          </p:nvSpPr>
          <p:spPr bwMode="auto">
            <a:xfrm>
              <a:off x="1722" y="3495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4EAE4">
                    <a:gamma/>
                    <a:shade val="46275"/>
                    <a:invGamma/>
                  </a:srgbClr>
                </a:gs>
                <a:gs pos="100000">
                  <a:srgbClr val="E4EAE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none" lIns="77065" tIns="38534" rIns="77065" bIns="38534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003366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현장관리</a:t>
              </a:r>
            </a:p>
          </p:txBody>
        </p:sp>
        <p:cxnSp>
          <p:nvCxnSpPr>
            <p:cNvPr id="37" name="AutoShape 105"/>
            <p:cNvCxnSpPr>
              <a:cxnSpLocks noChangeShapeType="1"/>
              <a:stCxn id="26" idx="2"/>
            </p:cNvCxnSpPr>
            <p:nvPr/>
          </p:nvCxnSpPr>
          <p:spPr bwMode="auto">
            <a:xfrm rot="5400000">
              <a:off x="2106" y="1985"/>
              <a:ext cx="169" cy="1"/>
            </a:xfrm>
            <a:prstGeom prst="straightConnector1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</p:cxnSp>
        <p:cxnSp>
          <p:nvCxnSpPr>
            <p:cNvPr id="38" name="AutoShape 105"/>
            <p:cNvCxnSpPr>
              <a:cxnSpLocks noChangeShapeType="1"/>
            </p:cNvCxnSpPr>
            <p:nvPr/>
          </p:nvCxnSpPr>
          <p:spPr bwMode="auto">
            <a:xfrm>
              <a:off x="2176" y="2069"/>
              <a:ext cx="1546" cy="1"/>
            </a:xfrm>
            <a:prstGeom prst="straightConnector1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</p:cxnSp>
        <p:cxnSp>
          <p:nvCxnSpPr>
            <p:cNvPr id="39" name="_s1030"/>
            <p:cNvCxnSpPr>
              <a:cxnSpLocks noChangeShapeType="1"/>
            </p:cNvCxnSpPr>
            <p:nvPr/>
          </p:nvCxnSpPr>
          <p:spPr bwMode="auto">
            <a:xfrm rot="5400000" flipH="1" flipV="1">
              <a:off x="3051" y="2720"/>
              <a:ext cx="1311" cy="1"/>
            </a:xfrm>
            <a:prstGeom prst="straightConnector1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41" name="_s1045"/>
            <p:cNvSpPr>
              <a:spLocks noChangeArrowheads="1"/>
            </p:cNvSpPr>
            <p:nvPr/>
          </p:nvSpPr>
          <p:spPr bwMode="auto">
            <a:xfrm>
              <a:off x="3436" y="2766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none" lIns="77065" tIns="38534" rIns="77065" bIns="38534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1400" b="1" dirty="0" smtClean="0">
                  <a:solidFill>
                    <a:srgbClr val="6666FF"/>
                  </a:solidFill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견적</a:t>
              </a:r>
              <a:r>
                <a:rPr lang="en-US" altLang="ko-KR" sz="1400" b="1" dirty="0" smtClean="0">
                  <a:solidFill>
                    <a:srgbClr val="6666FF"/>
                  </a:solidFill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/</a:t>
              </a:r>
              <a:r>
                <a:rPr lang="ko-KR" altLang="en-US" sz="1400" b="1" dirty="0" smtClean="0">
                  <a:solidFill>
                    <a:srgbClr val="6666FF"/>
                  </a:solidFill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공무</a:t>
              </a:r>
              <a:endPara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6666FF"/>
                </a:solidFill>
                <a:effectLst/>
                <a:latin typeface="새굴림" pitchFamily="18" charset="-127"/>
                <a:ea typeface="새굴림" pitchFamily="18" charset="-127"/>
                <a:cs typeface="굴림" pitchFamily="50" charset="-127"/>
              </a:endParaRPr>
            </a:p>
          </p:txBody>
        </p:sp>
        <p:sp>
          <p:nvSpPr>
            <p:cNvPr id="42" name="_s1046"/>
            <p:cNvSpPr>
              <a:spLocks noChangeArrowheads="1"/>
            </p:cNvSpPr>
            <p:nvPr/>
          </p:nvSpPr>
          <p:spPr bwMode="auto">
            <a:xfrm>
              <a:off x="3436" y="3150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none" lIns="77065" tIns="38534" rIns="77065" bIns="38534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1400" b="1" dirty="0" smtClean="0">
                  <a:solidFill>
                    <a:srgbClr val="6666FF"/>
                  </a:solidFill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공사</a:t>
              </a:r>
              <a:endPara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6666FF"/>
                </a:solidFill>
                <a:effectLst/>
                <a:latin typeface="새굴림" pitchFamily="18" charset="-127"/>
                <a:ea typeface="새굴림" pitchFamily="18" charset="-127"/>
                <a:cs typeface="굴림" pitchFamily="50" charset="-127"/>
              </a:endParaRPr>
            </a:p>
          </p:txBody>
        </p:sp>
        <p:cxnSp>
          <p:nvCxnSpPr>
            <p:cNvPr id="43" name="AutoShape 105"/>
            <p:cNvCxnSpPr>
              <a:cxnSpLocks noChangeShapeType="1"/>
            </p:cNvCxnSpPr>
            <p:nvPr/>
          </p:nvCxnSpPr>
          <p:spPr bwMode="auto">
            <a:xfrm>
              <a:off x="556" y="2066"/>
              <a:ext cx="1649" cy="1"/>
            </a:xfrm>
            <a:prstGeom prst="straightConnector1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</p:cxnSp>
        <p:cxnSp>
          <p:nvCxnSpPr>
            <p:cNvPr id="44" name="_s1031"/>
            <p:cNvCxnSpPr>
              <a:cxnSpLocks noChangeShapeType="1"/>
            </p:cNvCxnSpPr>
            <p:nvPr/>
          </p:nvCxnSpPr>
          <p:spPr bwMode="auto">
            <a:xfrm rot="5400000" flipH="1" flipV="1">
              <a:off x="-32" y="2652"/>
              <a:ext cx="1176" cy="1"/>
            </a:xfrm>
            <a:prstGeom prst="straightConnector1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45" name="_s1040"/>
            <p:cNvSpPr>
              <a:spLocks noChangeArrowheads="1"/>
            </p:cNvSpPr>
            <p:nvPr/>
          </p:nvSpPr>
          <p:spPr bwMode="auto">
            <a:xfrm>
              <a:off x="196" y="2290"/>
              <a:ext cx="794" cy="29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8D5FA">
                    <a:gamma/>
                    <a:shade val="46275"/>
                    <a:invGamma/>
                  </a:srgbClr>
                </a:gs>
                <a:gs pos="100000">
                  <a:srgbClr val="C8D5FA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C8D5FA">
                  <a:gamma/>
                  <a:shade val="60000"/>
                  <a:invGamma/>
                </a:srgbClr>
              </a:prstShdw>
            </a:effectLst>
          </p:spPr>
          <p:txBody>
            <a:bodyPr vert="horz" wrap="none" lIns="60975" tIns="30487" rIns="60975" bIns="3048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5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경영기획실</a:t>
              </a:r>
            </a:p>
          </p:txBody>
        </p:sp>
        <p:sp>
          <p:nvSpPr>
            <p:cNvPr id="47" name="_s1040"/>
            <p:cNvSpPr>
              <a:spLocks noChangeArrowheads="1"/>
            </p:cNvSpPr>
            <p:nvPr/>
          </p:nvSpPr>
          <p:spPr bwMode="auto">
            <a:xfrm>
              <a:off x="3273" y="2290"/>
              <a:ext cx="794" cy="29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8D5FA">
                    <a:gamma/>
                    <a:shade val="46275"/>
                    <a:invGamma/>
                  </a:srgbClr>
                </a:gs>
                <a:gs pos="100000">
                  <a:srgbClr val="C8D5FA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C8D5FA">
                  <a:gamma/>
                  <a:shade val="60000"/>
                  <a:invGamma/>
                </a:srgbClr>
              </a:prstShdw>
            </a:effectLst>
          </p:spPr>
          <p:txBody>
            <a:bodyPr vert="horz" wrap="none" lIns="60975" tIns="30487" rIns="60975" bIns="3048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5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건설사업부</a:t>
              </a:r>
            </a:p>
          </p:txBody>
        </p:sp>
        <p:cxnSp>
          <p:nvCxnSpPr>
            <p:cNvPr id="48" name="_s1030"/>
            <p:cNvCxnSpPr>
              <a:cxnSpLocks noChangeShapeType="1"/>
              <a:stCxn id="51" idx="0"/>
            </p:cNvCxnSpPr>
            <p:nvPr/>
          </p:nvCxnSpPr>
          <p:spPr bwMode="auto">
            <a:xfrm flipV="1">
              <a:off x="1360" y="3690"/>
              <a:ext cx="0" cy="931"/>
            </a:xfrm>
            <a:prstGeom prst="straightConnector1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49" name="_s1040"/>
            <p:cNvSpPr>
              <a:spLocks noChangeArrowheads="1"/>
            </p:cNvSpPr>
            <p:nvPr/>
          </p:nvSpPr>
          <p:spPr bwMode="auto">
            <a:xfrm>
              <a:off x="1051" y="3871"/>
              <a:ext cx="612" cy="29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8D5FA">
                    <a:gamma/>
                    <a:shade val="46275"/>
                    <a:invGamma/>
                  </a:srgbClr>
                </a:gs>
                <a:gs pos="100000">
                  <a:srgbClr val="C8D5FA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C8D5FA">
                  <a:gamma/>
                  <a:shade val="60000"/>
                  <a:invGamma/>
                </a:srgbClr>
              </a:prstShdw>
            </a:effectLst>
          </p:spPr>
          <p:txBody>
            <a:bodyPr vert="horz" wrap="none" lIns="60975" tIns="30487" rIns="60975" bIns="3048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5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공장관리</a:t>
              </a:r>
            </a:p>
          </p:txBody>
        </p:sp>
        <p:sp>
          <p:nvSpPr>
            <p:cNvPr id="50" name="_s1045"/>
            <p:cNvSpPr>
              <a:spLocks noChangeArrowheads="1"/>
            </p:cNvSpPr>
            <p:nvPr/>
          </p:nvSpPr>
          <p:spPr bwMode="auto">
            <a:xfrm>
              <a:off x="1077" y="4288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D9D9FF">
                    <a:gamma/>
                    <a:shade val="46275"/>
                    <a:invGamma/>
                  </a:srgbClr>
                </a:gs>
                <a:gs pos="100000">
                  <a:srgbClr val="D9D9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none" lIns="77065" tIns="38534" rIns="77065" bIns="38534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6666FF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플랜트정비</a:t>
              </a:r>
            </a:p>
          </p:txBody>
        </p:sp>
        <p:sp>
          <p:nvSpPr>
            <p:cNvPr id="51" name="_s1046"/>
            <p:cNvSpPr>
              <a:spLocks noChangeArrowheads="1"/>
            </p:cNvSpPr>
            <p:nvPr/>
          </p:nvSpPr>
          <p:spPr bwMode="auto">
            <a:xfrm>
              <a:off x="1077" y="4621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0EAFE">
                    <a:gamma/>
                    <a:shade val="46275"/>
                    <a:invGamma/>
                  </a:srgbClr>
                </a:gs>
                <a:gs pos="100000">
                  <a:srgbClr val="F0EAF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none" lIns="77065" tIns="38534" rIns="77065" bIns="38534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6666FF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플랜트개발</a:t>
              </a:r>
            </a:p>
          </p:txBody>
        </p:sp>
        <p:sp>
          <p:nvSpPr>
            <p:cNvPr id="34" name="_s1046"/>
            <p:cNvSpPr>
              <a:spLocks noChangeArrowheads="1"/>
            </p:cNvSpPr>
            <p:nvPr/>
          </p:nvSpPr>
          <p:spPr bwMode="auto">
            <a:xfrm>
              <a:off x="1073" y="3493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0EAFE">
                    <a:gamma/>
                    <a:shade val="46275"/>
                    <a:invGamma/>
                  </a:srgbClr>
                </a:gs>
                <a:gs pos="100000">
                  <a:srgbClr val="F0EAF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none" lIns="77065" tIns="38534" rIns="77065" bIns="38534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6666FF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현장관리</a:t>
              </a:r>
            </a:p>
          </p:txBody>
        </p:sp>
        <p:cxnSp>
          <p:nvCxnSpPr>
            <p:cNvPr id="61" name="_s1030"/>
            <p:cNvCxnSpPr>
              <a:cxnSpLocks noChangeShapeType="1"/>
            </p:cNvCxnSpPr>
            <p:nvPr/>
          </p:nvCxnSpPr>
          <p:spPr bwMode="auto">
            <a:xfrm rot="5400000" flipH="1" flipV="1">
              <a:off x="2133" y="2720"/>
              <a:ext cx="1311" cy="1"/>
            </a:xfrm>
            <a:prstGeom prst="straightConnector1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62" name="_s1045"/>
            <p:cNvSpPr>
              <a:spLocks noChangeArrowheads="1"/>
            </p:cNvSpPr>
            <p:nvPr/>
          </p:nvSpPr>
          <p:spPr bwMode="auto">
            <a:xfrm>
              <a:off x="2509" y="2766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none" lIns="77065" tIns="38534" rIns="77065" bIns="38534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1400" b="1" dirty="0" smtClean="0">
                  <a:solidFill>
                    <a:srgbClr val="6666FF"/>
                  </a:solidFill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배차</a:t>
              </a:r>
              <a:endPara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6666FF"/>
                </a:solidFill>
                <a:effectLst/>
                <a:latin typeface="새굴림" pitchFamily="18" charset="-127"/>
                <a:ea typeface="새굴림" pitchFamily="18" charset="-127"/>
                <a:cs typeface="굴림" pitchFamily="50" charset="-127"/>
              </a:endParaRPr>
            </a:p>
          </p:txBody>
        </p:sp>
        <p:sp>
          <p:nvSpPr>
            <p:cNvPr id="63" name="_s1046"/>
            <p:cNvSpPr>
              <a:spLocks noChangeArrowheads="1"/>
            </p:cNvSpPr>
            <p:nvPr/>
          </p:nvSpPr>
          <p:spPr bwMode="auto">
            <a:xfrm>
              <a:off x="2513" y="3150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none" lIns="77065" tIns="38534" rIns="77065" bIns="38534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6666FF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차량정비</a:t>
              </a:r>
            </a:p>
          </p:txBody>
        </p:sp>
        <p:sp>
          <p:nvSpPr>
            <p:cNvPr id="54" name="_s1040"/>
            <p:cNvSpPr>
              <a:spLocks noChangeArrowheads="1"/>
            </p:cNvSpPr>
            <p:nvPr/>
          </p:nvSpPr>
          <p:spPr bwMode="auto">
            <a:xfrm>
              <a:off x="2372" y="2295"/>
              <a:ext cx="794" cy="29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8D5FA">
                    <a:gamma/>
                    <a:shade val="46275"/>
                    <a:invGamma/>
                  </a:srgbClr>
                </a:gs>
                <a:gs pos="100000">
                  <a:srgbClr val="C8D5FA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C8D5FA">
                  <a:gamma/>
                  <a:shade val="60000"/>
                  <a:invGamma/>
                </a:srgbClr>
              </a:prstShdw>
            </a:effectLst>
          </p:spPr>
          <p:txBody>
            <a:bodyPr vert="horz" wrap="none" lIns="60975" tIns="30487" rIns="60975" bIns="3048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5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물류사업부</a:t>
              </a:r>
            </a:p>
          </p:txBody>
        </p:sp>
        <p:cxnSp>
          <p:nvCxnSpPr>
            <p:cNvPr id="65" name="_s1030"/>
            <p:cNvCxnSpPr>
              <a:cxnSpLocks noChangeShapeType="1"/>
            </p:cNvCxnSpPr>
            <p:nvPr/>
          </p:nvCxnSpPr>
          <p:spPr bwMode="auto">
            <a:xfrm rot="5400000" flipH="1" flipV="1">
              <a:off x="1478" y="2272"/>
              <a:ext cx="405" cy="1"/>
            </a:xfrm>
            <a:prstGeom prst="straightConnector1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46" name="_s1040"/>
            <p:cNvSpPr>
              <a:spLocks noChangeArrowheads="1"/>
            </p:cNvSpPr>
            <p:nvPr/>
          </p:nvSpPr>
          <p:spPr bwMode="auto">
            <a:xfrm>
              <a:off x="1272" y="2290"/>
              <a:ext cx="794" cy="29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8D5FA">
                    <a:gamma/>
                    <a:shade val="46275"/>
                    <a:invGamma/>
                  </a:srgbClr>
                </a:gs>
                <a:gs pos="100000">
                  <a:srgbClr val="C8D5FA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C8D5FA">
                  <a:gamma/>
                  <a:shade val="60000"/>
                  <a:invGamma/>
                </a:srgbClr>
              </a:prstShdw>
            </a:effectLst>
          </p:spPr>
          <p:txBody>
            <a:bodyPr vert="horz" wrap="none" lIns="60975" tIns="30487" rIns="60975" bIns="3048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5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환경사업부</a:t>
              </a:r>
            </a:p>
          </p:txBody>
        </p:sp>
        <p:sp>
          <p:nvSpPr>
            <p:cNvPr id="31" name="_s1043"/>
            <p:cNvSpPr>
              <a:spLocks noChangeArrowheads="1"/>
            </p:cNvSpPr>
            <p:nvPr/>
          </p:nvSpPr>
          <p:spPr bwMode="auto">
            <a:xfrm>
              <a:off x="267" y="3078"/>
              <a:ext cx="567" cy="2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none" lIns="66276" tIns="33138" rIns="66276" bIns="331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1400" b="1" dirty="0" smtClean="0">
                  <a:solidFill>
                    <a:srgbClr val="336699"/>
                  </a:solidFill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관 리</a:t>
              </a:r>
              <a:endPara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336699"/>
                </a:solidFill>
                <a:effectLst/>
                <a:latin typeface="새굴림" pitchFamily="18" charset="-127"/>
                <a:ea typeface="새굴림" pitchFamily="18" charset="-127"/>
                <a:cs typeface="굴림" pitchFamily="50" charset="-127"/>
              </a:endParaRPr>
            </a:p>
          </p:txBody>
        </p:sp>
        <p:sp>
          <p:nvSpPr>
            <p:cNvPr id="30" name="_s1042"/>
            <p:cNvSpPr>
              <a:spLocks noChangeArrowheads="1"/>
            </p:cNvSpPr>
            <p:nvPr/>
          </p:nvSpPr>
          <p:spPr bwMode="auto">
            <a:xfrm>
              <a:off x="267" y="2745"/>
              <a:ext cx="567" cy="249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none" lIns="60975" tIns="30487" rIns="60975" bIns="3048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336699"/>
                  </a:solidFill>
                  <a:effectLst/>
                  <a:latin typeface="새굴림" pitchFamily="18" charset="-127"/>
                  <a:ea typeface="새굴림" pitchFamily="18" charset="-127"/>
                  <a:cs typeface="굴림" pitchFamily="50" charset="-127"/>
                </a:rPr>
                <a:t>경 리</a:t>
              </a:r>
            </a:p>
          </p:txBody>
        </p:sp>
      </p:grpSp>
      <p:sp>
        <p:nvSpPr>
          <p:cNvPr id="52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Line 3"/>
          <p:cNvSpPr>
            <a:spLocks noChangeShapeType="1"/>
          </p:cNvSpPr>
          <p:nvPr/>
        </p:nvSpPr>
        <p:spPr bwMode="auto">
          <a:xfrm flipV="1">
            <a:off x="2349500" y="1692275"/>
            <a:ext cx="2447925" cy="317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349500" y="1258888"/>
            <a:ext cx="2303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en-US" altLang="ko-KR" sz="2400" b="1"/>
              <a:t> </a:t>
            </a:r>
            <a:r>
              <a:rPr lang="ko-KR" altLang="en-US" sz="2400" b="1"/>
              <a:t>사업자 등록증</a:t>
            </a:r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2205038" y="1403350"/>
            <a:ext cx="215900" cy="447675"/>
            <a:chOff x="-2421" y="2200"/>
            <a:chExt cx="190" cy="534"/>
          </a:xfrm>
        </p:grpSpPr>
        <p:sp>
          <p:nvSpPr>
            <p:cNvPr id="15372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5373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5374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5375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15366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68" name="Rectangle 13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6" name="그림 15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7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pic>
        <p:nvPicPr>
          <p:cNvPr id="20" name="그림 19" descr="인허가서류(상원엔텍)_페이지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45" y="1857356"/>
            <a:ext cx="4887361" cy="6912675"/>
          </a:xfrm>
          <a:prstGeom prst="rect">
            <a:avLst/>
          </a:prstGeom>
        </p:spPr>
      </p:pic>
      <p:sp>
        <p:nvSpPr>
          <p:cNvPr id="19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Line 3"/>
          <p:cNvSpPr>
            <a:spLocks noChangeShapeType="1"/>
          </p:cNvSpPr>
          <p:nvPr/>
        </p:nvSpPr>
        <p:spPr bwMode="auto">
          <a:xfrm flipV="1">
            <a:off x="2349500" y="1692275"/>
            <a:ext cx="2447925" cy="3175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349500" y="1258888"/>
            <a:ext cx="2303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dist"/>
            <a:r>
              <a:rPr lang="en-US" altLang="ko-KR" sz="2400" b="1"/>
              <a:t> </a:t>
            </a:r>
            <a:r>
              <a:rPr lang="ko-KR" altLang="en-US" sz="2400" b="1"/>
              <a:t>사업자 등록증</a:t>
            </a:r>
          </a:p>
        </p:txBody>
      </p:sp>
      <p:grpSp>
        <p:nvGrpSpPr>
          <p:cNvPr id="16389" name="Group 5"/>
          <p:cNvGrpSpPr>
            <a:grpSpLocks/>
          </p:cNvGrpSpPr>
          <p:nvPr/>
        </p:nvGrpSpPr>
        <p:grpSpPr bwMode="auto">
          <a:xfrm>
            <a:off x="2205038" y="1403350"/>
            <a:ext cx="215900" cy="447675"/>
            <a:chOff x="-2421" y="2200"/>
            <a:chExt cx="190" cy="534"/>
          </a:xfrm>
        </p:grpSpPr>
        <p:sp>
          <p:nvSpPr>
            <p:cNvPr id="16395" name="Rectangle 6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6396" name="Rectangle 7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6397" name="Rectangle 8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6398" name="Rectangle 9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16390" name="Line 10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391" name="Rectangle 12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5" name="그림 14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6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pic>
        <p:nvPicPr>
          <p:cNvPr id="2050" name="Picture 2" descr="C:\Users\user\Desktop\사업자등록증\성지이테크\성지사업자등록증.jpg"/>
          <p:cNvPicPr>
            <a:picLocks noChangeAspect="1" noChangeArrowheads="1"/>
          </p:cNvPicPr>
          <p:nvPr/>
        </p:nvPicPr>
        <p:blipFill>
          <a:blip r:embed="rId4" cstate="print"/>
          <a:srcRect l="3959" t="4244" r="4802" b="2376"/>
          <a:stretch>
            <a:fillRect/>
          </a:stretch>
        </p:blipFill>
        <p:spPr bwMode="auto">
          <a:xfrm>
            <a:off x="1142984" y="2026552"/>
            <a:ext cx="4572032" cy="6617414"/>
          </a:xfrm>
          <a:prstGeom prst="rect">
            <a:avLst/>
          </a:prstGeom>
          <a:noFill/>
        </p:spPr>
      </p:pic>
      <p:sp>
        <p:nvSpPr>
          <p:cNvPr id="18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341438" y="1187450"/>
            <a:ext cx="4248150" cy="663575"/>
            <a:chOff x="1298" y="748"/>
            <a:chExt cx="2676" cy="418"/>
          </a:xfrm>
        </p:grpSpPr>
        <p:sp>
          <p:nvSpPr>
            <p:cNvPr id="18442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43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폐기물 중간처리업 허가증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1844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844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844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844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843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438" name="Rectangle 15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pic>
        <p:nvPicPr>
          <p:cNvPr id="22" name="그림 21" descr="인허가서류(상원엔텍)_페이지_3.jpg"/>
          <p:cNvPicPr>
            <a:picLocks noChangeAspect="1"/>
          </p:cNvPicPr>
          <p:nvPr/>
        </p:nvPicPr>
        <p:blipFill>
          <a:blip r:embed="rId5" cstate="print"/>
          <a:srcRect t="3874" b="6266"/>
          <a:stretch>
            <a:fillRect/>
          </a:stretch>
        </p:blipFill>
        <p:spPr>
          <a:xfrm>
            <a:off x="714356" y="1977173"/>
            <a:ext cx="5357850" cy="6809669"/>
          </a:xfrm>
          <a:prstGeom prst="rect">
            <a:avLst/>
          </a:prstGeom>
        </p:spPr>
      </p:pic>
      <p:sp>
        <p:nvSpPr>
          <p:cNvPr id="19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3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283" y="1476286"/>
            <a:ext cx="5382258" cy="7612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f-5_c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341438" y="1187450"/>
            <a:ext cx="4248150" cy="663575"/>
            <a:chOff x="1298" y="748"/>
            <a:chExt cx="2676" cy="418"/>
          </a:xfrm>
        </p:grpSpPr>
        <p:sp>
          <p:nvSpPr>
            <p:cNvPr id="19465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466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폐기물 중간처리업 허가증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19468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9469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9470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9471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9460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461" name="Rectangle 13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462" name="Rectangle 14"/>
          <p:cNvSpPr>
            <a:spLocks noChangeArrowheads="1"/>
          </p:cNvSpPr>
          <p:nvPr/>
        </p:nvSpPr>
        <p:spPr bwMode="auto">
          <a:xfrm>
            <a:off x="403225" y="539750"/>
            <a:ext cx="25209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900" i="1">
              <a:solidFill>
                <a:srgbClr val="5F5F5F"/>
              </a:solidFill>
              <a:latin typeface="Arial Black" pitchFamily="34" charset="0"/>
            </a:endParaRPr>
          </a:p>
        </p:txBody>
      </p:sp>
      <p:pic>
        <p:nvPicPr>
          <p:cNvPr id="16" name="그림 15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7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19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341438" y="1187450"/>
            <a:ext cx="4535487" cy="663575"/>
            <a:chOff x="1298" y="748"/>
            <a:chExt cx="2676" cy="418"/>
          </a:xfrm>
        </p:grpSpPr>
        <p:sp>
          <p:nvSpPr>
            <p:cNvPr id="20490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491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폐기물 수집 </a:t>
              </a:r>
              <a:r>
                <a:rPr lang="en-US" altLang="ko-KR" sz="2400" b="1">
                  <a:latin typeface="Arial" charset="0"/>
                </a:rPr>
                <a:t>·</a:t>
              </a:r>
              <a:r>
                <a:rPr lang="en-US" altLang="ko-KR" sz="2400" b="1"/>
                <a:t> </a:t>
              </a:r>
              <a:r>
                <a:rPr lang="ko-KR" altLang="en-US" sz="2400" b="1"/>
                <a:t>운반업 허가증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0493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0494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0495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0496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0484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486" name="Rectangle 15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0488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5988" y="1835150"/>
            <a:ext cx="4835237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341438" y="1187450"/>
            <a:ext cx="4535487" cy="663575"/>
            <a:chOff x="1298" y="748"/>
            <a:chExt cx="2676" cy="418"/>
          </a:xfrm>
        </p:grpSpPr>
        <p:sp>
          <p:nvSpPr>
            <p:cNvPr id="21512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13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폐기물 수집 </a:t>
              </a:r>
              <a:r>
                <a:rPr lang="en-US" altLang="ko-KR" sz="2400" b="1">
                  <a:latin typeface="Arial" charset="0"/>
                </a:rPr>
                <a:t>·</a:t>
              </a:r>
              <a:r>
                <a:rPr lang="en-US" altLang="ko-KR" sz="2400" b="1"/>
                <a:t> </a:t>
              </a:r>
              <a:r>
                <a:rPr lang="ko-KR" altLang="en-US" sz="2400" b="1"/>
                <a:t>운반업 허가증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151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151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151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1508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509" name="Rectangle 13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5" name="그림 14" descr="성지-허가증-수집운반(달성군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0728" y="1907704"/>
            <a:ext cx="5328592" cy="6840760"/>
          </a:xfrm>
          <a:prstGeom prst="rect">
            <a:avLst/>
          </a:prstGeom>
        </p:spPr>
      </p:pic>
      <p:pic>
        <p:nvPicPr>
          <p:cNvPr id="16" name="그림 15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7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19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00213" y="1187450"/>
            <a:ext cx="3671887" cy="663575"/>
            <a:chOff x="1298" y="748"/>
            <a:chExt cx="2676" cy="418"/>
          </a:xfrm>
        </p:grpSpPr>
        <p:sp>
          <p:nvSpPr>
            <p:cNvPr id="22538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539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비계구조물 해체공사업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254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253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53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2536" name="Picture 1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75"/>
          <a:stretch/>
        </p:blipFill>
        <p:spPr bwMode="auto">
          <a:xfrm>
            <a:off x="1084735" y="1984375"/>
            <a:ext cx="4752000" cy="683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"/>
          <p:cNvGrpSpPr/>
          <p:nvPr/>
        </p:nvGrpSpPr>
        <p:grpSpPr>
          <a:xfrm>
            <a:off x="692696" y="1691680"/>
            <a:ext cx="5148000" cy="7128000"/>
            <a:chOff x="699570" y="1705153"/>
            <a:chExt cx="5148000" cy="7128000"/>
          </a:xfrm>
        </p:grpSpPr>
        <p:pic>
          <p:nvPicPr>
            <p:cNvPr id="30723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7897" t="5559" r="739" b="12371"/>
            <a:stretch/>
          </p:blipFill>
          <p:spPr bwMode="auto">
            <a:xfrm>
              <a:off x="764704" y="1705153"/>
              <a:ext cx="5040000" cy="36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7420" t="12307" r="-551" b="7266"/>
            <a:stretch/>
          </p:blipFill>
          <p:spPr bwMode="auto">
            <a:xfrm>
              <a:off x="699570" y="5305153"/>
              <a:ext cx="5148000" cy="352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554" name="Picture 2" descr="f-5_c"/>
          <p:cNvPicPr>
            <a:picLocks noChangeAspect="1" noChangeArrowheads="1"/>
          </p:cNvPicPr>
          <p:nvPr/>
        </p:nvPicPr>
        <p:blipFill>
          <a:blip r:embed="rId5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700213" y="1187450"/>
            <a:ext cx="3671887" cy="663575"/>
            <a:chOff x="1298" y="748"/>
            <a:chExt cx="2676" cy="418"/>
          </a:xfrm>
        </p:grpSpPr>
        <p:sp>
          <p:nvSpPr>
            <p:cNvPr id="23564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65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비계구조물 해체공사업</a:t>
              </a:r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3567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3568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3569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3570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355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58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661" y="2092528"/>
            <a:ext cx="4581454" cy="6480000"/>
          </a:xfrm>
          <a:prstGeom prst="rect">
            <a:avLst/>
          </a:prstGeom>
        </p:spPr>
      </p:pic>
      <p:pic>
        <p:nvPicPr>
          <p:cNvPr id="22530" name="Picture 2" descr="f-5_c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00213" y="1187450"/>
            <a:ext cx="3671887" cy="663575"/>
            <a:chOff x="1298" y="748"/>
            <a:chExt cx="2676" cy="418"/>
          </a:xfrm>
        </p:grpSpPr>
        <p:sp>
          <p:nvSpPr>
            <p:cNvPr id="22538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539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비계구조물 해체공사업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254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253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53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8" name="그림 17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9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93260" y="1764580"/>
            <a:ext cx="5988068" cy="7055892"/>
            <a:chOff x="360000" y="1835696"/>
            <a:chExt cx="5988068" cy="7055892"/>
          </a:xfrm>
        </p:grpSpPr>
        <p:pic>
          <p:nvPicPr>
            <p:cNvPr id="31746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2707" t="3" r="3556" b="52558"/>
            <a:stretch/>
          </p:blipFill>
          <p:spPr bwMode="auto">
            <a:xfrm>
              <a:off x="360000" y="1835696"/>
              <a:ext cx="5940000" cy="334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0215" t="10229" r="566" b="12347"/>
            <a:stretch/>
          </p:blipFill>
          <p:spPr bwMode="auto">
            <a:xfrm>
              <a:off x="476672" y="5183695"/>
              <a:ext cx="5871396" cy="3707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554" name="Picture 2" descr="f-5_c"/>
          <p:cNvPicPr>
            <a:picLocks noChangeAspect="1" noChangeArrowheads="1"/>
          </p:cNvPicPr>
          <p:nvPr/>
        </p:nvPicPr>
        <p:blipFill>
          <a:blip r:embed="rId5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700213" y="1187450"/>
            <a:ext cx="3671887" cy="663575"/>
            <a:chOff x="1298" y="748"/>
            <a:chExt cx="2676" cy="418"/>
          </a:xfrm>
        </p:grpSpPr>
        <p:sp>
          <p:nvSpPr>
            <p:cNvPr id="23564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65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비계구조물 해체공사업</a:t>
              </a:r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3567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3568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3569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3570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355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58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412"/>
          <a:stretch/>
        </p:blipFill>
        <p:spPr>
          <a:xfrm>
            <a:off x="759144" y="1566793"/>
            <a:ext cx="5364000" cy="7325687"/>
          </a:xfrm>
          <a:prstGeom prst="rect">
            <a:avLst/>
          </a:prstGeom>
        </p:spPr>
      </p:pic>
      <p:pic>
        <p:nvPicPr>
          <p:cNvPr id="18434" name="Picture 2" descr="f-5_c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341438" y="1214438"/>
            <a:ext cx="4032250" cy="636588"/>
            <a:chOff x="1298" y="765"/>
            <a:chExt cx="2540" cy="401"/>
          </a:xfrm>
        </p:grpSpPr>
        <p:sp>
          <p:nvSpPr>
            <p:cNvPr id="18442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43" name="Text Box 5"/>
            <p:cNvSpPr txBox="1">
              <a:spLocks noChangeArrowheads="1"/>
            </p:cNvSpPr>
            <p:nvPr/>
          </p:nvSpPr>
          <p:spPr bwMode="auto">
            <a:xfrm>
              <a:off x="1353" y="765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err="1" smtClean="0"/>
                <a:t>석면해체ㆍ제거업자</a:t>
              </a:r>
              <a:r>
                <a:rPr lang="ko-KR" altLang="en-US" sz="2400" b="1" dirty="0" smtClean="0"/>
                <a:t> 등록증</a:t>
              </a:r>
              <a:endParaRPr lang="ko-KR" altLang="en-US" sz="24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1844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844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844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844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843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438" name="Rectangle 15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8" name="그림 17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9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908"/>
          <a:stretch/>
        </p:blipFill>
        <p:spPr>
          <a:xfrm>
            <a:off x="774148" y="1380171"/>
            <a:ext cx="5364000" cy="7656325"/>
          </a:xfrm>
          <a:prstGeom prst="rect">
            <a:avLst/>
          </a:prstGeom>
          <a:scene3d>
            <a:camera prst="orthographicFront">
              <a:rot lat="0" lon="0" rev="6000"/>
            </a:camera>
            <a:lightRig rig="threePt" dir="t"/>
          </a:scene3d>
        </p:spPr>
      </p:pic>
      <p:pic>
        <p:nvPicPr>
          <p:cNvPr id="18434" name="Picture 2" descr="f-5_c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341438" y="1214438"/>
            <a:ext cx="4032250" cy="636588"/>
            <a:chOff x="1298" y="765"/>
            <a:chExt cx="2540" cy="401"/>
          </a:xfrm>
        </p:grpSpPr>
        <p:sp>
          <p:nvSpPr>
            <p:cNvPr id="18442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43" name="Text Box 5"/>
            <p:cNvSpPr txBox="1">
              <a:spLocks noChangeArrowheads="1"/>
            </p:cNvSpPr>
            <p:nvPr/>
          </p:nvSpPr>
          <p:spPr bwMode="auto">
            <a:xfrm>
              <a:off x="1353" y="765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err="1" smtClean="0"/>
                <a:t>석면해체ㆍ제거업자</a:t>
              </a:r>
              <a:r>
                <a:rPr lang="ko-KR" altLang="en-US" sz="2400" b="1" dirty="0" smtClean="0"/>
                <a:t> 등록증</a:t>
              </a:r>
              <a:endParaRPr lang="ko-KR" altLang="en-US" sz="24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1844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844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844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844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843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438" name="Rectangle 15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9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00213" y="1187450"/>
            <a:ext cx="3671887" cy="663575"/>
            <a:chOff x="1298" y="748"/>
            <a:chExt cx="2676" cy="418"/>
          </a:xfrm>
        </p:grpSpPr>
        <p:sp>
          <p:nvSpPr>
            <p:cNvPr id="22538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539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err="1" smtClean="0"/>
                <a:t>시설물유지관리공사업</a:t>
              </a:r>
              <a:endParaRPr lang="ko-KR" altLang="en-US" sz="24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254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253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53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8" name="그림 17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9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pic>
        <p:nvPicPr>
          <p:cNvPr id="3074" name="Picture 2" descr="C:\Users\user\Desktop\시설물등록증.jpg"/>
          <p:cNvPicPr>
            <a:picLocks noChangeAspect="1" noChangeArrowheads="1"/>
          </p:cNvPicPr>
          <p:nvPr/>
        </p:nvPicPr>
        <p:blipFill>
          <a:blip r:embed="rId5" cstate="print"/>
          <a:srcRect l="2778" t="3929" r="2756" b="3732"/>
          <a:stretch>
            <a:fillRect/>
          </a:stretch>
        </p:blipFill>
        <p:spPr bwMode="auto">
          <a:xfrm>
            <a:off x="1071546" y="2000232"/>
            <a:ext cx="4857784" cy="6715172"/>
          </a:xfrm>
          <a:prstGeom prst="rect">
            <a:avLst/>
          </a:prstGeom>
          <a:noFill/>
        </p:spPr>
      </p:pic>
      <p:sp>
        <p:nvSpPr>
          <p:cNvPr id="17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700213" y="1187450"/>
            <a:ext cx="3671887" cy="663575"/>
            <a:chOff x="1298" y="748"/>
            <a:chExt cx="2676" cy="418"/>
          </a:xfrm>
        </p:grpSpPr>
        <p:sp>
          <p:nvSpPr>
            <p:cNvPr id="23564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65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err="1" smtClean="0"/>
                <a:t>시설물유지관리공사업</a:t>
              </a:r>
              <a:endParaRPr lang="ko-KR" altLang="en-US" sz="2400" b="1" dirty="0"/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3567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3568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3569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3570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355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558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pic>
        <p:nvPicPr>
          <p:cNvPr id="4098" name="Picture 2" descr="C:\Users\user\Desktop\사업자등록증\성지이테크\시설물유지관리업\시설물유지관리업건설수첩.jpg"/>
          <p:cNvPicPr>
            <a:picLocks noChangeAspect="1" noChangeArrowheads="1"/>
          </p:cNvPicPr>
          <p:nvPr/>
        </p:nvPicPr>
        <p:blipFill>
          <a:blip r:embed="rId5" cstate="print"/>
          <a:srcRect b="44014"/>
          <a:stretch>
            <a:fillRect/>
          </a:stretch>
        </p:blipFill>
        <p:spPr bwMode="auto">
          <a:xfrm>
            <a:off x="1142984" y="2285984"/>
            <a:ext cx="4714908" cy="3733011"/>
          </a:xfrm>
          <a:prstGeom prst="rect">
            <a:avLst/>
          </a:prstGeom>
          <a:noFill/>
        </p:spPr>
      </p:pic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t="4135" r="1550" b="5049"/>
          <a:stretch/>
        </p:blipFill>
        <p:spPr>
          <a:xfrm>
            <a:off x="1052736" y="2159999"/>
            <a:ext cx="4918521" cy="6417133"/>
          </a:xfrm>
          <a:prstGeom prst="rect">
            <a:avLst/>
          </a:prstGeom>
        </p:spPr>
      </p:pic>
      <p:pic>
        <p:nvPicPr>
          <p:cNvPr id="22530" name="Picture 2" descr="f-5_c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00808" y="1187624"/>
            <a:ext cx="3671887" cy="663575"/>
            <a:chOff x="1298" y="748"/>
            <a:chExt cx="2676" cy="418"/>
          </a:xfrm>
        </p:grpSpPr>
        <p:sp>
          <p:nvSpPr>
            <p:cNvPr id="22538" name="Line 4"/>
            <p:cNvSpPr>
              <a:spLocks noChangeShapeType="1"/>
            </p:cNvSpPr>
            <p:nvPr/>
          </p:nvSpPr>
          <p:spPr bwMode="auto">
            <a:xfrm>
              <a:off x="1403" y="1066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539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ctr"/>
              <a:r>
                <a:rPr lang="ko-KR" altLang="en-US" sz="2400" b="1" dirty="0" smtClean="0"/>
                <a:t>신 기 술  인 증 서</a:t>
              </a:r>
              <a:endParaRPr lang="ko-KR" altLang="en-US" sz="24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254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253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53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2" name="Picture 2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598"/>
          <a:stretch/>
        </p:blipFill>
        <p:spPr bwMode="auto">
          <a:xfrm>
            <a:off x="1140657" y="1970088"/>
            <a:ext cx="4716000" cy="677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 descr="f-5_c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629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05038" y="1187450"/>
            <a:ext cx="2447925" cy="647700"/>
            <a:chOff x="1298" y="748"/>
            <a:chExt cx="2676" cy="418"/>
          </a:xfrm>
        </p:grpSpPr>
        <p:sp>
          <p:nvSpPr>
            <p:cNvPr id="26634" name="Line 18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35" name="Text Box 19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특    허    증</a:t>
              </a:r>
            </a:p>
          </p:txBody>
        </p:sp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6637" name="Rectangle 21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6638" name="Rectangle 22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6639" name="Rectangle 23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6640" name="Rectangle 24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629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05038" y="1187450"/>
            <a:ext cx="2447925" cy="647700"/>
            <a:chOff x="1298" y="748"/>
            <a:chExt cx="2676" cy="418"/>
          </a:xfrm>
        </p:grpSpPr>
        <p:sp>
          <p:nvSpPr>
            <p:cNvPr id="26634" name="Line 18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35" name="Text Box 19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특    허    증</a:t>
              </a:r>
            </a:p>
          </p:txBody>
        </p:sp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6637" name="Rectangle 21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6638" name="Rectangle 22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6639" name="Rectangle 23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6640" name="Rectangle 24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스캔00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22" y="1928794"/>
            <a:ext cx="4512857" cy="6480000"/>
          </a:xfrm>
          <a:prstGeom prst="rect">
            <a:avLst/>
          </a:prstGeom>
        </p:spPr>
      </p:pic>
      <p:pic>
        <p:nvPicPr>
          <p:cNvPr id="18" name="그림 17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9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2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629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05038" y="1187450"/>
            <a:ext cx="2447925" cy="647700"/>
            <a:chOff x="1298" y="748"/>
            <a:chExt cx="2676" cy="418"/>
          </a:xfrm>
        </p:grpSpPr>
        <p:sp>
          <p:nvSpPr>
            <p:cNvPr id="26634" name="Line 18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35" name="Text Box 19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특    허    증</a:t>
              </a:r>
            </a:p>
          </p:txBody>
        </p:sp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6637" name="Rectangle 21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6638" name="Rectangle 22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6639" name="Rectangle 23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6640" name="Rectangle 24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스캔00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30721" y="2143108"/>
            <a:ext cx="4512857" cy="6480000"/>
          </a:xfrm>
          <a:prstGeom prst="rect">
            <a:avLst/>
          </a:prstGeom>
        </p:spPr>
      </p:pic>
      <p:pic>
        <p:nvPicPr>
          <p:cNvPr id="18" name="그림 17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9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4757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05038" y="1187450"/>
            <a:ext cx="2447925" cy="647700"/>
            <a:chOff x="1298" y="748"/>
            <a:chExt cx="2676" cy="418"/>
          </a:xfrm>
        </p:grpSpPr>
        <p:sp>
          <p:nvSpPr>
            <p:cNvPr id="74760" name="Line 18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4761" name="Text Box 19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특    허    증</a:t>
              </a:r>
            </a:p>
          </p:txBody>
        </p:sp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74763" name="Rectangle 21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4764" name="Rectangle 22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4765" name="Rectangle 23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4766" name="Rectangle 24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74769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2513" y="1908175"/>
            <a:ext cx="4941887" cy="6802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5781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05038" y="1187450"/>
            <a:ext cx="2447925" cy="647700"/>
            <a:chOff x="1298" y="748"/>
            <a:chExt cx="2676" cy="418"/>
          </a:xfrm>
        </p:grpSpPr>
        <p:sp>
          <p:nvSpPr>
            <p:cNvPr id="75784" name="Line 18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5785" name="Text Box 19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특    허    증</a:t>
              </a:r>
            </a:p>
          </p:txBody>
        </p:sp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75787" name="Rectangle 21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5788" name="Rectangle 22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5789" name="Rectangle 23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5790" name="Rectangle 24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75793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1075" y="2051050"/>
            <a:ext cx="4808538" cy="661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653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844675" y="1258888"/>
            <a:ext cx="3311525" cy="647700"/>
            <a:chOff x="1298" y="748"/>
            <a:chExt cx="2676" cy="418"/>
          </a:xfrm>
        </p:grpSpPr>
        <p:sp>
          <p:nvSpPr>
            <p:cNvPr id="27658" name="Line 18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659" name="Text Box 19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실 용 신 안 등 록 증</a:t>
              </a:r>
            </a:p>
          </p:txBody>
        </p:sp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7661" name="Rectangle 21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7662" name="Rectangle 22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7663" name="Rectangle 23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7664" name="Rectangle 24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27656" name="Picture 25"/>
          <p:cNvPicPr>
            <a:picLocks noChangeAspect="1" noChangeArrowheads="1"/>
          </p:cNvPicPr>
          <p:nvPr/>
        </p:nvPicPr>
        <p:blipFill>
          <a:blip r:embed="rId4" cstate="print"/>
          <a:srcRect l="1122" r="2242"/>
          <a:stretch>
            <a:fillRect/>
          </a:stretch>
        </p:blipFill>
        <p:spPr bwMode="auto">
          <a:xfrm>
            <a:off x="827088" y="1908175"/>
            <a:ext cx="5286375" cy="680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44675" y="1187450"/>
            <a:ext cx="3384550" cy="623888"/>
            <a:chOff x="1298" y="748"/>
            <a:chExt cx="2676" cy="418"/>
          </a:xfrm>
        </p:grpSpPr>
        <p:sp>
          <p:nvSpPr>
            <p:cNvPr id="28682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683" name="Text Box 5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환 경 표 지 인 증 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868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868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868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868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867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678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pic>
        <p:nvPicPr>
          <p:cNvPr id="19" name="그림 18" descr="1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8680" y="2051720"/>
            <a:ext cx="5668166" cy="66247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44675" y="1187450"/>
            <a:ext cx="3384550" cy="623888"/>
            <a:chOff x="1298" y="748"/>
            <a:chExt cx="2676" cy="418"/>
          </a:xfrm>
        </p:grpSpPr>
        <p:sp>
          <p:nvSpPr>
            <p:cNvPr id="79876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877" name="Text Box 5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환 경 표 지 인 증 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79879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9880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9881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9882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79883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9885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79889" name="Picture 1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" r="2234"/>
          <a:stretch/>
        </p:blipFill>
        <p:spPr bwMode="auto">
          <a:xfrm>
            <a:off x="1047419" y="1908175"/>
            <a:ext cx="4680000" cy="677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484313" y="1331913"/>
            <a:ext cx="3816350" cy="623887"/>
            <a:chOff x="1162" y="748"/>
            <a:chExt cx="2404" cy="393"/>
          </a:xfrm>
        </p:grpSpPr>
        <p:sp>
          <p:nvSpPr>
            <p:cNvPr id="31754" name="Line 9"/>
            <p:cNvSpPr>
              <a:spLocks noChangeShapeType="1"/>
            </p:cNvSpPr>
            <p:nvPr/>
          </p:nvSpPr>
          <p:spPr bwMode="auto">
            <a:xfrm>
              <a:off x="1207" y="1066"/>
              <a:ext cx="226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55" name="Text Box 10"/>
            <p:cNvSpPr txBox="1">
              <a:spLocks noChangeArrowheads="1"/>
            </p:cNvSpPr>
            <p:nvPr/>
          </p:nvSpPr>
          <p:spPr bwMode="auto">
            <a:xfrm>
              <a:off x="1321" y="748"/>
              <a:ext cx="22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품질경영시스템 인증서</a:t>
              </a:r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162" y="876"/>
              <a:ext cx="108" cy="265"/>
              <a:chOff x="-2421" y="2200"/>
              <a:chExt cx="190" cy="534"/>
            </a:xfrm>
          </p:grpSpPr>
          <p:sp>
            <p:nvSpPr>
              <p:cNvPr id="31757" name="Rectangle 12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1758" name="Rectangle 13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1759" name="Rectangle 14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1760" name="Rectangle 15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31752" name="Picture 1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" r="957"/>
          <a:stretch/>
        </p:blipFill>
        <p:spPr bwMode="auto">
          <a:xfrm>
            <a:off x="1131466" y="2065338"/>
            <a:ext cx="4680000" cy="6683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Line 3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8853" name="Rectangle 6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484313" y="1331913"/>
            <a:ext cx="3816350" cy="623887"/>
            <a:chOff x="1162" y="748"/>
            <a:chExt cx="2404" cy="393"/>
          </a:xfrm>
        </p:grpSpPr>
        <p:sp>
          <p:nvSpPr>
            <p:cNvPr id="78856" name="Line 9"/>
            <p:cNvSpPr>
              <a:spLocks noChangeShapeType="1"/>
            </p:cNvSpPr>
            <p:nvPr/>
          </p:nvSpPr>
          <p:spPr bwMode="auto">
            <a:xfrm>
              <a:off x="1207" y="1066"/>
              <a:ext cx="226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8857" name="Text Box 10"/>
            <p:cNvSpPr txBox="1">
              <a:spLocks noChangeArrowheads="1"/>
            </p:cNvSpPr>
            <p:nvPr/>
          </p:nvSpPr>
          <p:spPr bwMode="auto">
            <a:xfrm>
              <a:off x="1321" y="748"/>
              <a:ext cx="22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품질경영시스템 인증서</a:t>
              </a:r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162" y="876"/>
              <a:ext cx="108" cy="265"/>
              <a:chOff x="-2421" y="2200"/>
              <a:chExt cx="190" cy="534"/>
            </a:xfrm>
          </p:grpSpPr>
          <p:sp>
            <p:nvSpPr>
              <p:cNvPr id="78859" name="Rectangle 12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8860" name="Rectangle 13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8861" name="Rectangle 14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8862" name="Rectangle 15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78865" name="Picture 1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72"/>
          <a:stretch/>
        </p:blipFill>
        <p:spPr bwMode="auto">
          <a:xfrm>
            <a:off x="1116719" y="1979613"/>
            <a:ext cx="4608000" cy="6588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700213" y="1258888"/>
            <a:ext cx="3816350" cy="623887"/>
            <a:chOff x="1162" y="748"/>
            <a:chExt cx="2404" cy="393"/>
          </a:xfrm>
        </p:grpSpPr>
        <p:sp>
          <p:nvSpPr>
            <p:cNvPr id="32778" name="Line 4"/>
            <p:cNvSpPr>
              <a:spLocks noChangeShapeType="1"/>
            </p:cNvSpPr>
            <p:nvPr/>
          </p:nvSpPr>
          <p:spPr bwMode="auto">
            <a:xfrm>
              <a:off x="1207" y="1066"/>
              <a:ext cx="226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79" name="Text Box 5"/>
            <p:cNvSpPr txBox="1">
              <a:spLocks noChangeArrowheads="1"/>
            </p:cNvSpPr>
            <p:nvPr/>
          </p:nvSpPr>
          <p:spPr bwMode="auto">
            <a:xfrm>
              <a:off x="1321" y="748"/>
              <a:ext cx="22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환경경영시스템 인증서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162" y="876"/>
              <a:ext cx="108" cy="265"/>
              <a:chOff x="-2421" y="2200"/>
              <a:chExt cx="190" cy="534"/>
            </a:xfrm>
          </p:grpSpPr>
          <p:sp>
            <p:nvSpPr>
              <p:cNvPr id="3278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278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278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278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277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77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2776" name="Picture 2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" r="721"/>
          <a:stretch/>
        </p:blipFill>
        <p:spPr bwMode="auto">
          <a:xfrm>
            <a:off x="1071991" y="1993900"/>
            <a:ext cx="4680000" cy="6667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700213" y="1258888"/>
            <a:ext cx="3816350" cy="623887"/>
            <a:chOff x="1162" y="748"/>
            <a:chExt cx="2404" cy="393"/>
          </a:xfrm>
        </p:grpSpPr>
        <p:sp>
          <p:nvSpPr>
            <p:cNvPr id="76804" name="Line 4"/>
            <p:cNvSpPr>
              <a:spLocks noChangeShapeType="1"/>
            </p:cNvSpPr>
            <p:nvPr/>
          </p:nvSpPr>
          <p:spPr bwMode="auto">
            <a:xfrm>
              <a:off x="1207" y="1066"/>
              <a:ext cx="226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6805" name="Text Box 5"/>
            <p:cNvSpPr txBox="1">
              <a:spLocks noChangeArrowheads="1"/>
            </p:cNvSpPr>
            <p:nvPr/>
          </p:nvSpPr>
          <p:spPr bwMode="auto">
            <a:xfrm>
              <a:off x="1321" y="748"/>
              <a:ext cx="22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환경경영시스템 인증서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162" y="876"/>
              <a:ext cx="108" cy="265"/>
              <a:chOff x="-2421" y="2200"/>
              <a:chExt cx="190" cy="534"/>
            </a:xfrm>
          </p:grpSpPr>
          <p:sp>
            <p:nvSpPr>
              <p:cNvPr id="76807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6808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6809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6810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76811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813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76817" name="Picture 1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23"/>
          <a:stretch/>
        </p:blipFill>
        <p:spPr bwMode="auto">
          <a:xfrm>
            <a:off x="1044816" y="1979613"/>
            <a:ext cx="4608000" cy="6584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4" name="Picture 1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r="1165"/>
          <a:stretch/>
        </p:blipFill>
        <p:spPr bwMode="auto">
          <a:xfrm>
            <a:off x="969656" y="1835150"/>
            <a:ext cx="4932000" cy="705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4818" name="Picture 2" descr="f-5_c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44675" y="1187450"/>
            <a:ext cx="3384550" cy="623888"/>
            <a:chOff x="1298" y="748"/>
            <a:chExt cx="2676" cy="418"/>
          </a:xfrm>
        </p:grpSpPr>
        <p:sp>
          <p:nvSpPr>
            <p:cNvPr id="34826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27" name="Text Box 5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순환골재 품질인증서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34829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4830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4831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4832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4820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822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44675" y="1187450"/>
            <a:ext cx="3384550" cy="623888"/>
            <a:chOff x="1298" y="748"/>
            <a:chExt cx="2676" cy="418"/>
          </a:xfrm>
        </p:grpSpPr>
        <p:sp>
          <p:nvSpPr>
            <p:cNvPr id="35850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851" name="Text Box 5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순환골재 품질인증서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35853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5854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5855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5856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5844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846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5848" name="Picture 1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00"/>
          <a:stretch/>
        </p:blipFill>
        <p:spPr bwMode="auto">
          <a:xfrm>
            <a:off x="1047333" y="1979613"/>
            <a:ext cx="4788000" cy="684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83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485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44675" y="1187450"/>
            <a:ext cx="3384550" cy="623888"/>
            <a:chOff x="1298" y="748"/>
            <a:chExt cx="2676" cy="418"/>
          </a:xfrm>
        </p:grpSpPr>
        <p:sp>
          <p:nvSpPr>
            <p:cNvPr id="105491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5492" name="Text Box 5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순환골재 품질인증서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105494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5495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5496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5497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pic>
        <p:nvPicPr>
          <p:cNvPr id="19" name="그림 18" descr="22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4704" y="1835696"/>
            <a:ext cx="5487166" cy="6912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83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485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05489" name="Picture 1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460"/>
          <a:stretch/>
        </p:blipFill>
        <p:spPr bwMode="auto">
          <a:xfrm>
            <a:off x="970217" y="1804026"/>
            <a:ext cx="4860000" cy="6975811"/>
          </a:xfrm>
          <a:prstGeom prst="rect">
            <a:avLst/>
          </a:prstGeom>
          <a:noFill/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44675" y="1187450"/>
            <a:ext cx="3384550" cy="623888"/>
            <a:chOff x="1298" y="748"/>
            <a:chExt cx="2676" cy="418"/>
          </a:xfrm>
        </p:grpSpPr>
        <p:sp>
          <p:nvSpPr>
            <p:cNvPr id="105491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5492" name="Text Box 5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순환골재 품질인증서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105494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5495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5496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5497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331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44675" y="1187450"/>
            <a:ext cx="3384550" cy="623888"/>
            <a:chOff x="1298" y="748"/>
            <a:chExt cx="2676" cy="418"/>
          </a:xfrm>
        </p:grpSpPr>
        <p:sp>
          <p:nvSpPr>
            <p:cNvPr id="33802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803" name="Text Box 5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산 학 협 동 협 약 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3380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380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380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380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379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798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3800" name="Picture 16"/>
          <p:cNvPicPr>
            <a:picLocks noChangeAspect="1" noChangeArrowheads="1"/>
          </p:cNvPicPr>
          <p:nvPr/>
        </p:nvPicPr>
        <p:blipFill>
          <a:blip r:embed="rId4" cstate="print"/>
          <a:srcRect l="296" t="215" r="296" b="430"/>
          <a:stretch>
            <a:fillRect/>
          </a:stretch>
        </p:blipFill>
        <p:spPr bwMode="auto">
          <a:xfrm>
            <a:off x="1066800" y="1993900"/>
            <a:ext cx="4889500" cy="67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268413" y="1258888"/>
            <a:ext cx="4279900" cy="576262"/>
            <a:chOff x="799" y="748"/>
            <a:chExt cx="2696" cy="356"/>
          </a:xfrm>
        </p:grpSpPr>
        <p:sp>
          <p:nvSpPr>
            <p:cNvPr id="29706" name="Line 4"/>
            <p:cNvSpPr>
              <a:spLocks noChangeShapeType="1"/>
            </p:cNvSpPr>
            <p:nvPr/>
          </p:nvSpPr>
          <p:spPr bwMode="auto">
            <a:xfrm>
              <a:off x="859" y="1049"/>
              <a:ext cx="2616" cy="1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707" name="Text Box 5"/>
            <p:cNvSpPr txBox="1">
              <a:spLocks noChangeArrowheads="1"/>
            </p:cNvSpPr>
            <p:nvPr/>
          </p:nvSpPr>
          <p:spPr bwMode="auto">
            <a:xfrm>
              <a:off x="935" y="748"/>
              <a:ext cx="2560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경영혁신형 중소기업 확인서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799" y="839"/>
              <a:ext cx="141" cy="265"/>
              <a:chOff x="-2421" y="2200"/>
              <a:chExt cx="190" cy="534"/>
            </a:xfrm>
          </p:grpSpPr>
          <p:sp>
            <p:nvSpPr>
              <p:cNvPr id="29709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9710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9711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9712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9700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702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9704" name="Picture 1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r="848"/>
          <a:stretch/>
        </p:blipFill>
        <p:spPr bwMode="auto">
          <a:xfrm>
            <a:off x="1158580" y="2051050"/>
            <a:ext cx="4644000" cy="662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268413" y="1258888"/>
            <a:ext cx="4279900" cy="576262"/>
            <a:chOff x="799" y="748"/>
            <a:chExt cx="2696" cy="356"/>
          </a:xfrm>
        </p:grpSpPr>
        <p:sp>
          <p:nvSpPr>
            <p:cNvPr id="29706" name="Line 4"/>
            <p:cNvSpPr>
              <a:spLocks noChangeShapeType="1"/>
            </p:cNvSpPr>
            <p:nvPr/>
          </p:nvSpPr>
          <p:spPr bwMode="auto">
            <a:xfrm>
              <a:off x="859" y="1049"/>
              <a:ext cx="2616" cy="17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707" name="Text Box 5"/>
            <p:cNvSpPr txBox="1">
              <a:spLocks noChangeArrowheads="1"/>
            </p:cNvSpPr>
            <p:nvPr/>
          </p:nvSpPr>
          <p:spPr bwMode="auto">
            <a:xfrm>
              <a:off x="935" y="748"/>
              <a:ext cx="2560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경영혁신형 중소기업 확인서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799" y="839"/>
              <a:ext cx="141" cy="265"/>
              <a:chOff x="-2421" y="2200"/>
              <a:chExt cx="190" cy="534"/>
            </a:xfrm>
          </p:grpSpPr>
          <p:sp>
            <p:nvSpPr>
              <p:cNvPr id="29709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9710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9711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9712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9700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702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9704" name="Picture 1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551"/>
          <a:stretch/>
        </p:blipFill>
        <p:spPr bwMode="auto">
          <a:xfrm>
            <a:off x="1158580" y="2079137"/>
            <a:ext cx="4572000" cy="6568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728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89" name="Picture 1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481"/>
          <a:stretch/>
        </p:blipFill>
        <p:spPr bwMode="auto">
          <a:xfrm>
            <a:off x="970216" y="1590993"/>
            <a:ext cx="5051072" cy="7251657"/>
          </a:xfrm>
          <a:prstGeom prst="rect">
            <a:avLst/>
          </a:prstGeom>
          <a:noFill/>
        </p:spPr>
      </p:pic>
      <p:pic>
        <p:nvPicPr>
          <p:cNvPr id="105474" name="Picture 2" descr="f-5_c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83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485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70075" y="1187450"/>
            <a:ext cx="2808461" cy="667494"/>
            <a:chOff x="1298" y="748"/>
            <a:chExt cx="2676" cy="418"/>
          </a:xfrm>
        </p:grpSpPr>
        <p:sp>
          <p:nvSpPr>
            <p:cNvPr id="105491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5492" name="Text Box 5"/>
            <p:cNvSpPr txBox="1">
              <a:spLocks noChangeArrowheads="1"/>
            </p:cNvSpPr>
            <p:nvPr/>
          </p:nvSpPr>
          <p:spPr bwMode="auto">
            <a:xfrm>
              <a:off x="1498" y="748"/>
              <a:ext cx="2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smtClean="0"/>
                <a:t>여성기업 확인서</a:t>
              </a:r>
              <a:endParaRPr lang="ko-KR" altLang="en-US" sz="24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105494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5495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5496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5497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889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Line 4"/>
          <p:cNvSpPr>
            <a:spLocks noChangeShapeType="1"/>
          </p:cNvSpPr>
          <p:nvPr/>
        </p:nvSpPr>
        <p:spPr bwMode="auto">
          <a:xfrm>
            <a:off x="1790700" y="1665288"/>
            <a:ext cx="3873500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1916113" y="1187450"/>
            <a:ext cx="3863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r>
              <a:rPr lang="ko-KR" altLang="en-US" sz="2400" b="1" dirty="0" smtClean="0"/>
              <a:t> 국민베스트기업인증서</a:t>
            </a:r>
            <a:endParaRPr lang="ko-KR" altLang="en-US" sz="2400" b="1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700213" y="1390650"/>
            <a:ext cx="212725" cy="420688"/>
            <a:chOff x="-2421" y="2200"/>
            <a:chExt cx="190" cy="534"/>
          </a:xfrm>
        </p:grpSpPr>
        <p:sp>
          <p:nvSpPr>
            <p:cNvPr id="30732" name="Rectangle 7"/>
            <p:cNvSpPr>
              <a:spLocks noChangeArrowheads="1"/>
            </p:cNvSpPr>
            <p:nvPr/>
          </p:nvSpPr>
          <p:spPr bwMode="auto">
            <a:xfrm>
              <a:off x="-2322" y="2200"/>
              <a:ext cx="91" cy="174"/>
            </a:xfrm>
            <a:prstGeom prst="rect">
              <a:avLst/>
            </a:prstGeom>
            <a:solidFill>
              <a:srgbClr val="D1BF7F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D1BF7F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0733" name="Rectangle 8"/>
            <p:cNvSpPr>
              <a:spLocks noChangeArrowheads="1"/>
            </p:cNvSpPr>
            <p:nvPr/>
          </p:nvSpPr>
          <p:spPr bwMode="auto">
            <a:xfrm>
              <a:off x="-2421" y="2446"/>
              <a:ext cx="90" cy="174"/>
            </a:xfrm>
            <a:prstGeom prst="rect">
              <a:avLst/>
            </a:prstGeom>
            <a:solidFill>
              <a:srgbClr val="C99BC8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99BC8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0734" name="Rectangle 9"/>
            <p:cNvSpPr>
              <a:spLocks noChangeArrowheads="1"/>
            </p:cNvSpPr>
            <p:nvPr/>
          </p:nvSpPr>
          <p:spPr bwMode="auto">
            <a:xfrm>
              <a:off x="-2421" y="2246"/>
              <a:ext cx="90" cy="175"/>
            </a:xfrm>
            <a:prstGeom prst="rect">
              <a:avLst/>
            </a:prstGeom>
            <a:solidFill>
              <a:srgbClr val="B7BE9A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B7BE9A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0735" name="Rectangle 10"/>
            <p:cNvSpPr>
              <a:spLocks noChangeArrowheads="1"/>
            </p:cNvSpPr>
            <p:nvPr/>
          </p:nvSpPr>
          <p:spPr bwMode="auto">
            <a:xfrm>
              <a:off x="-2358" y="2560"/>
              <a:ext cx="90" cy="174"/>
            </a:xfrm>
            <a:prstGeom prst="rect">
              <a:avLst/>
            </a:prstGeom>
            <a:solidFill>
              <a:srgbClr val="92BEB1"/>
            </a:solidFill>
            <a:ln w="9525">
              <a:miter lim="800000"/>
              <a:headEnd/>
              <a:tailEnd/>
            </a:ln>
            <a:scene3d>
              <a:camera prst="legacyPerspectiveFront">
                <a:rot lat="1500000" lon="20099994" rev="0"/>
              </a:camera>
              <a:lightRig rig="legacyFlat4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92BEB1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3072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728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국민은행(베스터기업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94" y="1857356"/>
            <a:ext cx="5429288" cy="6786610"/>
          </a:xfrm>
          <a:prstGeom prst="rect">
            <a:avLst/>
          </a:prstGeom>
        </p:spPr>
      </p:pic>
      <p:pic>
        <p:nvPicPr>
          <p:cNvPr id="16" name="그림 15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00213" y="1187450"/>
            <a:ext cx="3693841" cy="663575"/>
            <a:chOff x="1298" y="748"/>
            <a:chExt cx="2692" cy="418"/>
          </a:xfrm>
        </p:grpSpPr>
        <p:sp>
          <p:nvSpPr>
            <p:cNvPr id="22538" name="Line 4"/>
            <p:cNvSpPr>
              <a:spLocks noChangeShapeType="1"/>
            </p:cNvSpPr>
            <p:nvPr/>
          </p:nvSpPr>
          <p:spPr bwMode="auto">
            <a:xfrm>
              <a:off x="1508" y="1066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539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ctr"/>
              <a:r>
                <a:rPr lang="ko-KR" altLang="en-US" sz="2400" b="1" dirty="0" smtClean="0"/>
                <a:t>국세청장  표창장</a:t>
              </a:r>
              <a:endParaRPr lang="en-US" altLang="ko-KR" sz="2400" b="1" dirty="0" smtClean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254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3" name="Rectangle 9"/>
              <p:cNvSpPr>
                <a:spLocks noChangeArrowheads="1"/>
              </p:cNvSpPr>
              <p:nvPr/>
            </p:nvSpPr>
            <p:spPr bwMode="auto">
              <a:xfrm>
                <a:off x="-2415" y="228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253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53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표창장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68760" y="1907704"/>
            <a:ext cx="4764100" cy="6840760"/>
          </a:xfrm>
          <a:prstGeom prst="rect">
            <a:avLst/>
          </a:prstGeom>
        </p:spPr>
      </p:pic>
      <p:pic>
        <p:nvPicPr>
          <p:cNvPr id="18" name="그림 17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9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00213" y="1187450"/>
            <a:ext cx="3693841" cy="663575"/>
            <a:chOff x="1298" y="748"/>
            <a:chExt cx="2692" cy="418"/>
          </a:xfrm>
        </p:grpSpPr>
        <p:sp>
          <p:nvSpPr>
            <p:cNvPr id="22538" name="Line 4"/>
            <p:cNvSpPr>
              <a:spLocks noChangeShapeType="1"/>
            </p:cNvSpPr>
            <p:nvPr/>
          </p:nvSpPr>
          <p:spPr bwMode="auto">
            <a:xfrm>
              <a:off x="1508" y="1066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22539" name="Text Box 5"/>
            <p:cNvSpPr txBox="1">
              <a:spLocks noChangeArrowheads="1"/>
            </p:cNvSpPr>
            <p:nvPr/>
          </p:nvSpPr>
          <p:spPr bwMode="auto">
            <a:xfrm>
              <a:off x="1497" y="748"/>
              <a:ext cx="24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smtClean="0"/>
                <a:t>중소기업중앙회  표창장</a:t>
              </a:r>
              <a:endParaRPr lang="ko-KR" altLang="en-US" sz="24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2254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254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253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53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상장 최종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6752" y="1907704"/>
            <a:ext cx="4680520" cy="6720746"/>
          </a:xfrm>
          <a:prstGeom prst="rect">
            <a:avLst/>
          </a:prstGeom>
        </p:spPr>
      </p:pic>
      <p:pic>
        <p:nvPicPr>
          <p:cNvPr id="18" name="그림 17" descr="회사로고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9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6988" y="2411413"/>
            <a:ext cx="6858000" cy="1008062"/>
          </a:xfrm>
          <a:prstGeom prst="rect">
            <a:avLst/>
          </a:prstGeom>
          <a:solidFill>
            <a:srgbClr val="BFCFC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7891" name="Picture 3" descr="f-5_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6288" y="0"/>
            <a:ext cx="100171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925763" y="3135313"/>
            <a:ext cx="2519362" cy="14128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1935163" y="3135313"/>
            <a:ext cx="3509962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2349500" y="2627313"/>
            <a:ext cx="3284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r>
              <a:rPr lang="ko-KR" altLang="en-US" sz="2000" b="1">
                <a:solidFill>
                  <a:srgbClr val="009999"/>
                </a:solidFill>
              </a:rPr>
              <a:t>각 종 시 험 성 적 서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2001838" y="2500313"/>
            <a:ext cx="144462" cy="276225"/>
          </a:xfrm>
          <a:prstGeom prst="rect">
            <a:avLst/>
          </a:prstGeom>
          <a:solidFill>
            <a:srgbClr val="D1BF7F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D1BF7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1844675" y="2890838"/>
            <a:ext cx="142875" cy="276225"/>
          </a:xfrm>
          <a:prstGeom prst="rect">
            <a:avLst/>
          </a:prstGeom>
          <a:solidFill>
            <a:srgbClr val="C99BC8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C99BC8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1844675" y="2573338"/>
            <a:ext cx="142875" cy="277812"/>
          </a:xfrm>
          <a:prstGeom prst="rect">
            <a:avLst/>
          </a:prstGeom>
          <a:solidFill>
            <a:srgbClr val="B7BE9A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B7BE9A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1944688" y="3071813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2565400" y="3995738"/>
            <a:ext cx="0" cy="936625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2852738" y="3976688"/>
            <a:ext cx="2487717" cy="64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r>
              <a:rPr lang="en-US" altLang="ko-KR" sz="1200" b="1" dirty="0">
                <a:solidFill>
                  <a:schemeClr val="bg2"/>
                </a:solidFill>
              </a:rPr>
              <a:t>. </a:t>
            </a:r>
            <a:r>
              <a:rPr lang="ko-KR" altLang="en-US" sz="1200" b="1" dirty="0" smtClean="0">
                <a:solidFill>
                  <a:schemeClr val="bg2"/>
                </a:solidFill>
              </a:rPr>
              <a:t>도로공사용 순환골재 시험성적서</a:t>
            </a:r>
            <a:endParaRPr lang="ko-KR" altLang="en-US" sz="1200" b="1" dirty="0">
              <a:solidFill>
                <a:schemeClr val="bg2"/>
              </a:solidFill>
            </a:endParaRPr>
          </a:p>
          <a:p>
            <a:pPr defTabSz="881063"/>
            <a:endParaRPr lang="ko-KR" altLang="en-US" sz="1200" b="1" dirty="0">
              <a:solidFill>
                <a:schemeClr val="bg2"/>
              </a:solidFill>
            </a:endParaRPr>
          </a:p>
          <a:p>
            <a:pPr defTabSz="881063"/>
            <a:r>
              <a:rPr lang="en-US" altLang="ko-KR" sz="1200" b="1" dirty="0">
                <a:solidFill>
                  <a:schemeClr val="bg2"/>
                </a:solidFill>
              </a:rPr>
              <a:t>. </a:t>
            </a:r>
            <a:r>
              <a:rPr lang="ko-KR" altLang="en-US" sz="1200" b="1" dirty="0" smtClean="0">
                <a:solidFill>
                  <a:schemeClr val="bg2"/>
                </a:solidFill>
              </a:rPr>
              <a:t>콘크리트용 </a:t>
            </a:r>
            <a:r>
              <a:rPr lang="ko-KR" altLang="en-US" sz="1200" b="1" dirty="0">
                <a:solidFill>
                  <a:schemeClr val="bg2"/>
                </a:solidFill>
              </a:rPr>
              <a:t>순환골재 시험성적서</a:t>
            </a:r>
            <a:endParaRPr lang="ko-KR" altLang="en-US" sz="1200" b="1" dirty="0">
              <a:solidFill>
                <a:schemeClr val="bg2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2492375" y="3779838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889009" y="1062139"/>
            <a:ext cx="3525066" cy="652342"/>
            <a:chOff x="1269" y="819"/>
            <a:chExt cx="2569" cy="347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269" y="819"/>
              <a:ext cx="2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en-US" altLang="ko-KR" sz="2400" b="1" dirty="0" smtClean="0"/>
                <a:t>   </a:t>
              </a:r>
              <a:r>
                <a:rPr lang="ko-KR" altLang="en-US" sz="2400" b="1" dirty="0" smtClean="0"/>
                <a:t>순환골재시험성적서</a:t>
              </a:r>
              <a:endParaRPr lang="en-US" altLang="ko-KR" sz="2400" b="1" dirty="0" smtClean="0"/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5" name="그림 14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6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pic>
        <p:nvPicPr>
          <p:cNvPr id="18" name="그림 17" descr="순환골재시험성적서(상원엔텍)_페이지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32" y="1785918"/>
            <a:ext cx="5500726" cy="7143768"/>
          </a:xfrm>
          <a:prstGeom prst="rect">
            <a:avLst/>
          </a:prstGeom>
        </p:spPr>
      </p:pic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260350" y="1000100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43569" y="1090594"/>
            <a:ext cx="3614257" cy="623889"/>
            <a:chOff x="1204" y="748"/>
            <a:chExt cx="2634" cy="418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204" y="748"/>
              <a:ext cx="2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smtClean="0"/>
                <a:t>   순환골재시험성적서</a:t>
              </a:r>
              <a:endParaRPr lang="en-US" altLang="ko-KR" sz="2400" b="1" dirty="0" smtClean="0"/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5" name="그림 14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6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260350" y="1000100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9" name="그림 18" descr="순환골재시험성적서(상원엔텍)_페이지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1809870" y="984703"/>
            <a:ext cx="3563353" cy="5040000"/>
          </a:xfrm>
          <a:prstGeom prst="rect">
            <a:avLst/>
          </a:prstGeom>
        </p:spPr>
      </p:pic>
      <p:pic>
        <p:nvPicPr>
          <p:cNvPr id="20" name="그림 19" descr="순환골재시험성적서(상원엔텍)_페이지_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1809870" y="4405181"/>
            <a:ext cx="3563353" cy="5040000"/>
          </a:xfrm>
          <a:prstGeom prst="rect">
            <a:avLst/>
          </a:prstGeom>
        </p:spPr>
      </p:pic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00213" y="1187450"/>
            <a:ext cx="3485274" cy="623888"/>
            <a:chOff x="1298" y="748"/>
            <a:chExt cx="2540" cy="418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360" y="748"/>
              <a:ext cx="2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smtClean="0"/>
                <a:t>  순환골재시험성적서</a:t>
              </a:r>
              <a:endParaRPr lang="en-US" altLang="ko-KR" sz="2400" b="1" dirty="0" smtClean="0"/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5" name="그림 14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6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pic>
        <p:nvPicPr>
          <p:cNvPr id="18" name="그림 17" descr="순환골재시험성적서(성지이테크)_페이지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108" y="1785918"/>
            <a:ext cx="4929222" cy="6971882"/>
          </a:xfrm>
          <a:prstGeom prst="rect">
            <a:avLst/>
          </a:prstGeom>
        </p:spPr>
      </p:pic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260350" y="1000100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00213" y="1187450"/>
            <a:ext cx="3485274" cy="623888"/>
            <a:chOff x="1298" y="748"/>
            <a:chExt cx="2540" cy="418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360" y="748"/>
              <a:ext cx="2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smtClean="0"/>
                <a:t>  순환골재시험성적서</a:t>
              </a:r>
              <a:endParaRPr lang="en-US" altLang="ko-KR" sz="2400" b="1" dirty="0" smtClean="0"/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5" name="그림 14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6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260350" y="1000100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0" name="그림 19" descr="순환골재시험성적서(성지이테크)_페이지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1627653" y="1127579"/>
            <a:ext cx="3563353" cy="5040000"/>
          </a:xfrm>
          <a:prstGeom prst="rect">
            <a:avLst/>
          </a:prstGeom>
        </p:spPr>
      </p:pic>
      <p:pic>
        <p:nvPicPr>
          <p:cNvPr id="21" name="그림 20" descr="순환골재시험성적서(성지이테크)_페이지_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1627653" y="4476619"/>
            <a:ext cx="3563353" cy="5040000"/>
          </a:xfrm>
          <a:prstGeom prst="rect">
            <a:avLst/>
          </a:prstGeom>
        </p:spPr>
      </p:pic>
      <p:sp>
        <p:nvSpPr>
          <p:cNvPr id="18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00213" y="1187450"/>
            <a:ext cx="3485274" cy="623888"/>
            <a:chOff x="1298" y="748"/>
            <a:chExt cx="2540" cy="418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360" y="748"/>
              <a:ext cx="2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smtClean="0"/>
                <a:t>  순환골재시험성적서</a:t>
              </a:r>
              <a:endParaRPr lang="en-US" altLang="ko-KR" sz="2400" b="1" dirty="0" smtClean="0"/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5" name="그림 14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6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260350" y="1000100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8" name="그림 17" descr="순환골재시험성적서(상원엔텍)_페이지_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108" y="1857356"/>
            <a:ext cx="4857783" cy="6870839"/>
          </a:xfrm>
          <a:prstGeom prst="rect">
            <a:avLst/>
          </a:prstGeom>
        </p:spPr>
      </p:pic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00213" y="1187450"/>
            <a:ext cx="3485274" cy="623888"/>
            <a:chOff x="1298" y="748"/>
            <a:chExt cx="2540" cy="418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1356" y="1068"/>
              <a:ext cx="2482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360" y="748"/>
              <a:ext cx="2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 dirty="0" smtClean="0"/>
                <a:t>  순환골재시험성적서</a:t>
              </a:r>
              <a:endParaRPr lang="en-US" altLang="ko-KR" sz="2400" b="1" dirty="0" smtClean="0"/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298" y="884"/>
              <a:ext cx="136" cy="282"/>
              <a:chOff x="-2421" y="2200"/>
              <a:chExt cx="190" cy="534"/>
            </a:xfrm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5" name="그림 14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6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260350" y="1000100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8" name="그림 17" descr="순환골재시험성적서(성지이테크)_페이지_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9152" y="1857356"/>
            <a:ext cx="4848740" cy="6858048"/>
          </a:xfrm>
          <a:prstGeom prst="rect">
            <a:avLst/>
          </a:prstGeom>
        </p:spPr>
      </p:pic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26988" y="2411413"/>
            <a:ext cx="6858000" cy="1008062"/>
          </a:xfrm>
          <a:prstGeom prst="rect">
            <a:avLst/>
          </a:prstGeom>
          <a:solidFill>
            <a:srgbClr val="BFCFC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8915" name="Picture 3" descr="f-5_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6288" y="0"/>
            <a:ext cx="100171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925763" y="3135313"/>
            <a:ext cx="2519362" cy="14128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1935163" y="3135313"/>
            <a:ext cx="3509962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349500" y="2627313"/>
            <a:ext cx="3284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r>
              <a:rPr lang="ko-KR" altLang="en-US" sz="2000" b="1">
                <a:solidFill>
                  <a:srgbClr val="009999"/>
                </a:solidFill>
              </a:rPr>
              <a:t>공   사   실   적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2001838" y="2500313"/>
            <a:ext cx="144462" cy="276225"/>
          </a:xfrm>
          <a:prstGeom prst="rect">
            <a:avLst/>
          </a:prstGeom>
          <a:solidFill>
            <a:srgbClr val="D1BF7F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D1BF7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1844675" y="2890838"/>
            <a:ext cx="142875" cy="276225"/>
          </a:xfrm>
          <a:prstGeom prst="rect">
            <a:avLst/>
          </a:prstGeom>
          <a:solidFill>
            <a:srgbClr val="C99BC8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C99BC8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1844675" y="2573338"/>
            <a:ext cx="142875" cy="277812"/>
          </a:xfrm>
          <a:prstGeom prst="rect">
            <a:avLst/>
          </a:prstGeom>
          <a:solidFill>
            <a:srgbClr val="B7BE9A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B7BE9A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1944688" y="3071813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2430455" y="4349755"/>
            <a:ext cx="0" cy="936625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717793" y="4330705"/>
            <a:ext cx="1783998" cy="101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r>
              <a:rPr lang="en-US" altLang="ko-KR" sz="1200" b="1" dirty="0">
                <a:solidFill>
                  <a:schemeClr val="bg2"/>
                </a:solidFill>
              </a:rPr>
              <a:t>. </a:t>
            </a:r>
            <a:r>
              <a:rPr lang="ko-KR" altLang="en-US" sz="1200" b="1" dirty="0" smtClean="0">
                <a:solidFill>
                  <a:schemeClr val="bg2"/>
                </a:solidFill>
              </a:rPr>
              <a:t>시공 능력 평가 확인서</a:t>
            </a:r>
            <a:endParaRPr lang="en-US" altLang="ko-KR" sz="1200" b="1" dirty="0" smtClean="0">
              <a:solidFill>
                <a:schemeClr val="bg2"/>
              </a:solidFill>
            </a:endParaRPr>
          </a:p>
          <a:p>
            <a:pPr defTabSz="881063"/>
            <a:endParaRPr lang="en-US" altLang="ko-KR" sz="1200" b="1" dirty="0" smtClean="0">
              <a:solidFill>
                <a:schemeClr val="bg2"/>
              </a:solidFill>
            </a:endParaRPr>
          </a:p>
          <a:p>
            <a:pPr defTabSz="881063"/>
            <a:r>
              <a:rPr lang="en-US" altLang="ko-KR" sz="1200" b="1" dirty="0" smtClean="0">
                <a:solidFill>
                  <a:schemeClr val="bg2"/>
                </a:solidFill>
              </a:rPr>
              <a:t>. </a:t>
            </a:r>
            <a:r>
              <a:rPr lang="ko-KR" altLang="en-US" sz="1200" b="1" dirty="0" smtClean="0">
                <a:solidFill>
                  <a:schemeClr val="bg2"/>
                </a:solidFill>
              </a:rPr>
              <a:t>시공 능력 순위 확인서</a:t>
            </a:r>
            <a:endParaRPr lang="en-US" altLang="ko-KR" sz="1200" b="1" dirty="0" smtClean="0">
              <a:solidFill>
                <a:schemeClr val="bg2"/>
              </a:solidFill>
            </a:endParaRPr>
          </a:p>
          <a:p>
            <a:pPr defTabSz="881063"/>
            <a:endParaRPr lang="ko-KR" altLang="en-US" sz="1200" b="1" dirty="0">
              <a:solidFill>
                <a:schemeClr val="bg2"/>
              </a:solidFill>
            </a:endParaRPr>
          </a:p>
          <a:p>
            <a:pPr defTabSz="881063"/>
            <a:r>
              <a:rPr lang="en-US" altLang="ko-KR" sz="1200" b="1" dirty="0">
                <a:solidFill>
                  <a:schemeClr val="bg2"/>
                </a:solidFill>
              </a:rPr>
              <a:t>. </a:t>
            </a:r>
            <a:r>
              <a:rPr lang="ko-KR" altLang="en-US" sz="1200" b="1" dirty="0" smtClean="0">
                <a:solidFill>
                  <a:schemeClr val="bg2"/>
                </a:solidFill>
              </a:rPr>
              <a:t>철거공사 실적</a:t>
            </a:r>
            <a:endParaRPr lang="ko-KR" altLang="en-US" sz="1200" b="1" dirty="0">
              <a:solidFill>
                <a:schemeClr val="bg2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2357430" y="4133855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16113" y="1258888"/>
            <a:ext cx="3084895" cy="576262"/>
            <a:chOff x="1536" y="748"/>
            <a:chExt cx="2378" cy="418"/>
          </a:xfrm>
        </p:grpSpPr>
        <p:sp>
          <p:nvSpPr>
            <p:cNvPr id="108548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8549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224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7" tIns="45719" rIns="91437" bIns="45719">
              <a:spAutoFit/>
            </a:bodyPr>
            <a:lstStyle/>
            <a:p>
              <a:pPr algn="dist"/>
              <a:r>
                <a:rPr lang="ko-KR" altLang="en-US" sz="2400" b="1" smtClean="0"/>
                <a:t>시공능력평가확인서</a:t>
              </a:r>
              <a:endParaRPr lang="ko-KR" altLang="en-US" sz="24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0855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08555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8557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9" name="그림 18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22" name="Text Box 72"/>
          <p:cNvSpPr txBox="1">
            <a:spLocks noChangeArrowheads="1"/>
          </p:cNvSpPr>
          <p:nvPr/>
        </p:nvSpPr>
        <p:spPr bwMode="auto">
          <a:xfrm>
            <a:off x="5429264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pic>
        <p:nvPicPr>
          <p:cNvPr id="17" name="그림 16" descr="2015년도시공능력평가확인서(상원엔텍)_페이지_1.jpg"/>
          <p:cNvPicPr>
            <a:picLocks noChangeAspect="1"/>
          </p:cNvPicPr>
          <p:nvPr/>
        </p:nvPicPr>
        <p:blipFill>
          <a:blip r:embed="rId4" cstate="print"/>
          <a:srcRect l="5405" t="5009" r="5405" b="3270"/>
          <a:stretch>
            <a:fillRect/>
          </a:stretch>
        </p:blipFill>
        <p:spPr>
          <a:xfrm>
            <a:off x="980728" y="1835696"/>
            <a:ext cx="4929222" cy="6858048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2309447" y="4471973"/>
            <a:ext cx="21488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23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2015년도시공능력평가확인서(상원엔텍)_페이지_2.jpg"/>
          <p:cNvPicPr>
            <a:picLocks noChangeAspect="1"/>
          </p:cNvPicPr>
          <p:nvPr/>
        </p:nvPicPr>
        <p:blipFill>
          <a:blip r:embed="rId2" cstate="print"/>
          <a:srcRect l="5800" t="5468" r="4695" b="3125"/>
          <a:stretch>
            <a:fillRect/>
          </a:stretch>
        </p:blipFill>
        <p:spPr>
          <a:xfrm>
            <a:off x="785794" y="1857356"/>
            <a:ext cx="5214974" cy="6846142"/>
          </a:xfrm>
          <a:prstGeom prst="rect">
            <a:avLst/>
          </a:prstGeom>
        </p:spPr>
      </p:pic>
      <p:pic>
        <p:nvPicPr>
          <p:cNvPr id="108546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16113" y="1258888"/>
            <a:ext cx="3084895" cy="576262"/>
            <a:chOff x="1536" y="748"/>
            <a:chExt cx="2378" cy="418"/>
          </a:xfrm>
        </p:grpSpPr>
        <p:sp>
          <p:nvSpPr>
            <p:cNvPr id="108548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8549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224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7" tIns="45719" rIns="91437" bIns="45719">
              <a:spAutoFit/>
            </a:bodyPr>
            <a:lstStyle/>
            <a:p>
              <a:pPr algn="dist"/>
              <a:r>
                <a:rPr lang="ko-KR" altLang="en-US" sz="2400" b="1" dirty="0" smtClean="0"/>
                <a:t>시공능력순위확인서</a:t>
              </a:r>
              <a:endParaRPr lang="ko-KR" altLang="en-US" sz="24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0855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08555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8557" name="Rectangle 14"/>
          <p:cNvSpPr>
            <a:spLocks noChangeArrowheads="1"/>
          </p:cNvSpPr>
          <p:nvPr/>
        </p:nvSpPr>
        <p:spPr bwMode="auto">
          <a:xfrm>
            <a:off x="142852" y="107153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9" name="그림 18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21" name="Text Box 72"/>
          <p:cNvSpPr txBox="1">
            <a:spLocks noChangeArrowheads="1"/>
          </p:cNvSpPr>
          <p:nvPr/>
        </p:nvSpPr>
        <p:spPr bwMode="auto">
          <a:xfrm>
            <a:off x="5429264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3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16113" y="1258888"/>
            <a:ext cx="3084895" cy="576262"/>
            <a:chOff x="1536" y="748"/>
            <a:chExt cx="2378" cy="418"/>
          </a:xfrm>
        </p:grpSpPr>
        <p:sp>
          <p:nvSpPr>
            <p:cNvPr id="108548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8549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224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7" tIns="45719" rIns="91437" bIns="45719">
              <a:spAutoFit/>
            </a:bodyPr>
            <a:lstStyle/>
            <a:p>
              <a:pPr algn="dist"/>
              <a:r>
                <a:rPr lang="ko-KR" altLang="en-US" sz="2400" b="1" smtClean="0"/>
                <a:t>시공능력평가확인서</a:t>
              </a:r>
              <a:endParaRPr lang="ko-KR" altLang="en-US" sz="24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0855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08555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8557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9" name="그림 18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22" name="Text Box 72"/>
          <p:cNvSpPr txBox="1">
            <a:spLocks noChangeArrowheads="1"/>
          </p:cNvSpPr>
          <p:nvPr/>
        </p:nvSpPr>
        <p:spPr bwMode="auto">
          <a:xfrm>
            <a:off x="5429264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pic>
        <p:nvPicPr>
          <p:cNvPr id="17" name="그림 16" descr="2015년도시공능력평가확인서(성지이테크)_페이지_1.jpg"/>
          <p:cNvPicPr>
            <a:picLocks noChangeAspect="1"/>
          </p:cNvPicPr>
          <p:nvPr/>
        </p:nvPicPr>
        <p:blipFill>
          <a:blip r:embed="rId4" cstate="print"/>
          <a:srcRect l="5800" t="4687" r="4695" b="3125"/>
          <a:stretch>
            <a:fillRect/>
          </a:stretch>
        </p:blipFill>
        <p:spPr>
          <a:xfrm>
            <a:off x="1000108" y="1857356"/>
            <a:ext cx="4929222" cy="6868632"/>
          </a:xfrm>
          <a:prstGeom prst="rect">
            <a:avLst/>
          </a:prstGeom>
        </p:spPr>
      </p:pic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16113" y="1258888"/>
            <a:ext cx="3084895" cy="576262"/>
            <a:chOff x="1536" y="748"/>
            <a:chExt cx="2378" cy="418"/>
          </a:xfrm>
        </p:grpSpPr>
        <p:sp>
          <p:nvSpPr>
            <p:cNvPr id="108548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8549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224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7" tIns="45719" rIns="91437" bIns="45719">
              <a:spAutoFit/>
            </a:bodyPr>
            <a:lstStyle/>
            <a:p>
              <a:pPr algn="dist"/>
              <a:r>
                <a:rPr lang="ko-KR" altLang="en-US" sz="2400" b="1" dirty="0" smtClean="0"/>
                <a:t>시공능력순위확인서</a:t>
              </a:r>
              <a:endParaRPr lang="ko-KR" altLang="en-US" sz="24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0855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08555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8557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9" name="그림 18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21" name="Text Box 72"/>
          <p:cNvSpPr txBox="1">
            <a:spLocks noChangeArrowheads="1"/>
          </p:cNvSpPr>
          <p:nvPr/>
        </p:nvSpPr>
        <p:spPr bwMode="auto">
          <a:xfrm>
            <a:off x="5429264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pic>
        <p:nvPicPr>
          <p:cNvPr id="17" name="그림 16" descr="2015년도시공능력평가확인서(성지이테크)_페이지_2.jpg"/>
          <p:cNvPicPr>
            <a:picLocks noChangeAspect="1"/>
          </p:cNvPicPr>
          <p:nvPr/>
        </p:nvPicPr>
        <p:blipFill>
          <a:blip r:embed="rId4" cstate="print"/>
          <a:srcRect l="4695" t="5468" r="4695" b="3125"/>
          <a:stretch>
            <a:fillRect/>
          </a:stretch>
        </p:blipFill>
        <p:spPr>
          <a:xfrm>
            <a:off x="857232" y="1928794"/>
            <a:ext cx="5214974" cy="6861069"/>
          </a:xfrm>
          <a:prstGeom prst="rect">
            <a:avLst/>
          </a:prstGeom>
        </p:spPr>
      </p:pic>
      <p:sp>
        <p:nvSpPr>
          <p:cNvPr id="22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060575" y="1258888"/>
            <a:ext cx="2665413" cy="576262"/>
            <a:chOff x="1536" y="748"/>
            <a:chExt cx="2166" cy="418"/>
          </a:xfrm>
        </p:grpSpPr>
        <p:sp>
          <p:nvSpPr>
            <p:cNvPr id="110596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597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dist"/>
              <a:r>
                <a:rPr lang="ko-KR" altLang="en-US" sz="2400" b="1"/>
                <a:t>철 거 공 사 실 적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10599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0600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0601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0602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10603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0605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19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71480" y="2071672"/>
          <a:ext cx="5786477" cy="6643733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3742"/>
                <a:gridCol w="603731"/>
                <a:gridCol w="1093714"/>
                <a:gridCol w="2496585"/>
                <a:gridCol w="708726"/>
                <a:gridCol w="629979"/>
              </a:tblGrid>
              <a:tr h="36848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/>
                        <a:t>(</a:t>
                      </a:r>
                      <a:r>
                        <a:rPr lang="en-US" altLang="ko-KR" sz="1000" b="1" u="none" strike="noStrike" dirty="0" smtClean="0"/>
                        <a:t>2015</a:t>
                      </a:r>
                      <a:r>
                        <a:rPr lang="ko-KR" altLang="en-US" sz="1000" b="1" u="none" strike="noStrike" dirty="0" smtClean="0"/>
                        <a:t>년</a:t>
                      </a:r>
                      <a:r>
                        <a:rPr lang="en-US" altLang="ko-KR" sz="1000" b="1" u="none" strike="noStrike" dirty="0"/>
                        <a:t>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  <a:p>
                      <a:pPr algn="r" fontAlgn="b"/>
                      <a:r>
                        <a:rPr lang="ko-KR" altLang="en-US" sz="1000" b="1" u="none" strike="noStrike" dirty="0"/>
                        <a:t> </a:t>
                      </a:r>
                      <a:r>
                        <a:rPr lang="en-US" altLang="ko-KR" sz="1000" b="1" u="none" strike="noStrike" dirty="0"/>
                        <a:t>(</a:t>
                      </a:r>
                      <a:r>
                        <a:rPr lang="ko-KR" altLang="en-US" sz="1000" b="1" u="none" strike="noStrike" dirty="0"/>
                        <a:t>단위 </a:t>
                      </a:r>
                      <a:r>
                        <a:rPr lang="en-US" altLang="ko-KR" sz="1000" b="1" u="none" strike="noStrike" dirty="0"/>
                        <a:t>: </a:t>
                      </a:r>
                      <a:r>
                        <a:rPr lang="ko-KR" altLang="en-US" sz="1000" b="1" u="none" strike="noStrike" dirty="0"/>
                        <a:t>천원</a:t>
                      </a:r>
                      <a:r>
                        <a:rPr lang="en-US" altLang="ko-KR" sz="1000" b="1" u="none" strike="noStrike" dirty="0"/>
                        <a:t>) 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번호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계약일자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배출업소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/>
                        <a:t>공사명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계약금액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2015-01</a:t>
                      </a: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성명여자중학교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화장실 철거 및 기타공사 석면해체공사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2,700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2015-01</a:t>
                      </a: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한남이앤씨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대구 달서구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달구벌대로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1640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건물 석면 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굴림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해체공사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22,440</a:t>
                      </a: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천우종합중기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대구 동구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불로동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419-6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필지 주택 지붕해체공사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1,760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개 인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청덕면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초곡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11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진보농장 석면해체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9,400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용주면사무소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손목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구 농기계창고 정비공사 폐기물 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5,390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개 인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달성군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하빈면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동곡리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644 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건물철거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7,700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개 인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청덕면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초곡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111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진보농장 석면해체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-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추가건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7,000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대구환경공단 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굴림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신천사옵소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콘크리트 담장 울타리 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9,350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가야면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면청사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친정 석면철거공사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11,500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합천군청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용주지구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주택밀집지역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굴림"/>
                        </a:rPr>
                        <a:t>                                 재해예방사업 석면해체공사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5,411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한국도로공사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담양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-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선산간도로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6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공구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석면해체공사 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5,667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합천군청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군도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4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호선 도로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확포장공사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석면폐기물처리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8,001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용주면사무소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팔산주차장설치공사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철거공사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5,340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개 인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합천군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합천읍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합천리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261-6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번지                  건축물 철거공사 중 석면해체용역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4,400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2016-06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경상남도              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합천교육지원청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삼가고등학교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석면철거공사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4,369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060575" y="1258888"/>
            <a:ext cx="2665413" cy="576262"/>
            <a:chOff x="1536" y="748"/>
            <a:chExt cx="2166" cy="418"/>
          </a:xfrm>
        </p:grpSpPr>
        <p:sp>
          <p:nvSpPr>
            <p:cNvPr id="110596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597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dist"/>
              <a:r>
                <a:rPr lang="ko-KR" altLang="en-US" sz="2400" b="1" dirty="0"/>
                <a:t>철 거 공 사 실 적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10599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0600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0601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0602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10603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0605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548680" y="2051720"/>
          <a:ext cx="5786477" cy="640871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3742"/>
                <a:gridCol w="603731"/>
                <a:gridCol w="1093714"/>
                <a:gridCol w="2496585"/>
                <a:gridCol w="708726"/>
                <a:gridCol w="629979"/>
              </a:tblGrid>
              <a:tr h="36848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/>
                        <a:t>(</a:t>
                      </a:r>
                      <a:r>
                        <a:rPr lang="en-US" altLang="ko-KR" sz="1000" b="1" u="none" strike="noStrike" dirty="0" smtClean="0"/>
                        <a:t>2015</a:t>
                      </a:r>
                      <a:r>
                        <a:rPr lang="ko-KR" altLang="en-US" sz="1000" b="1" u="none" strike="noStrike" dirty="0" smtClean="0"/>
                        <a:t>년</a:t>
                      </a:r>
                      <a:r>
                        <a:rPr lang="en-US" altLang="ko-KR" sz="1000" b="1" u="none" strike="noStrike" dirty="0"/>
                        <a:t>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  <a:p>
                      <a:pPr algn="r" fontAlgn="b"/>
                      <a:r>
                        <a:rPr lang="ko-KR" altLang="en-US" sz="1000" b="1" u="none" strike="noStrike" dirty="0"/>
                        <a:t> </a:t>
                      </a:r>
                      <a:r>
                        <a:rPr lang="en-US" altLang="ko-KR" sz="1000" b="1" u="none" strike="noStrike" dirty="0"/>
                        <a:t>(</a:t>
                      </a:r>
                      <a:r>
                        <a:rPr lang="ko-KR" altLang="en-US" sz="1000" b="1" u="none" strike="noStrike" dirty="0"/>
                        <a:t>단위 </a:t>
                      </a:r>
                      <a:r>
                        <a:rPr lang="en-US" altLang="ko-KR" sz="1000" b="1" u="none" strike="noStrike" dirty="0"/>
                        <a:t>: </a:t>
                      </a:r>
                      <a:r>
                        <a:rPr lang="ko-KR" altLang="en-US" sz="1000" b="1" u="none" strike="noStrike" dirty="0"/>
                        <a:t>천원</a:t>
                      </a:r>
                      <a:r>
                        <a:rPr lang="en-US" altLang="ko-KR" sz="1000" b="1" u="none" strike="noStrike" dirty="0"/>
                        <a:t>) 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번호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계약일자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배출업소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/>
                        <a:t>공사명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계약금액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2015-06</a:t>
                      </a: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㈜태양레미콘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태양레미콘 창고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절거공사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25,850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17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2015-06</a:t>
                      </a: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대구광역시 북구청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복현동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우성하이츠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~ </a:t>
                      </a:r>
                      <a:r>
                        <a:rPr lang="ko-KR" altLang="en-US" sz="900" b="0" i="0" u="none" strike="noStrike" baseline="0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성보학교간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굴림"/>
                        </a:rPr>
                        <a:t> 도로건설        </a:t>
                      </a:r>
                      <a:r>
                        <a:rPr lang="ko-KR" altLang="en-US" sz="900" b="0" i="0" u="none" strike="noStrike" baseline="0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지장물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7,940</a:t>
                      </a: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18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달성군청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하빈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봉촌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리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굴림"/>
                        </a:rPr>
                        <a:t> 도시계획도로 개설공사 외 </a:t>
                      </a:r>
                      <a:r>
                        <a:rPr lang="en-US" altLang="ko-KR" sz="900" b="0" i="0" u="none" strike="noStrike" baseline="0" dirty="0" smtClean="0">
                          <a:solidFill>
                            <a:srgbClr val="000000"/>
                          </a:solidFill>
                          <a:latin typeface="굴림"/>
                        </a:rPr>
                        <a:t>1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굴림"/>
                        </a:rPr>
                        <a:t>건    폐석면 철거공사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8,962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19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남선알미늄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남선알미늄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물류체계개선 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110,000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대명이십일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굴림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홍한건설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㈜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굴림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㈜부강산업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황상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쌍책지구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하천환경정비사업                   지정폐기물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(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폐석면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52,800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2591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합천군청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군도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27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호선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도로확포장공사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석면폐기물처리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4,248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창원대학교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창원대학교 실험실 안전환경 개선 석면해체공사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59,020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흥한건설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㈜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신항북측배후지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~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용원간 연결도로                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개설중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지장물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가옥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118,800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합천동부농협         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청덕지점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합천동부농협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앙진창고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8,250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2015-10</a:t>
                      </a: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야로면사무소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야로면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작은도서관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조성사업 석면해체처리용역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4,818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경북대학교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경북대 사대부고 본관 창고 정비 및 기타공사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10,301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김 진 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율곡면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영전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50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건축물 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7,700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한농건설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대병면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장단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76-25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축사 슬레이트해체공사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5,720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합천군청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초계면 공용주차장 설치사업 석면해체공사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19,365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079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30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중부경찰서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삼덕지구대 이전 신축공사 중 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64,900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817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31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초계면사무소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초계 체육공원 정비 석면해체공사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19,365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103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32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초계면사무소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초계 체육공원 정비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굴림"/>
                        </a:rPr>
                        <a:t>지장물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7,760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060575" y="1258888"/>
            <a:ext cx="2665413" cy="576262"/>
            <a:chOff x="1536" y="748"/>
            <a:chExt cx="2166" cy="418"/>
          </a:xfrm>
        </p:grpSpPr>
        <p:sp>
          <p:nvSpPr>
            <p:cNvPr id="110596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597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dist"/>
              <a:r>
                <a:rPr lang="ko-KR" altLang="en-US" sz="2400" b="1"/>
                <a:t>철 거 공 사 실 적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10599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0600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0601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0602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10603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0605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71480" y="2071672"/>
          <a:ext cx="5786477" cy="6643733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3742"/>
                <a:gridCol w="603731"/>
                <a:gridCol w="1093714"/>
                <a:gridCol w="2496585"/>
                <a:gridCol w="708726"/>
                <a:gridCol w="629979"/>
              </a:tblGrid>
              <a:tr h="36848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/>
                        <a:t>(2014</a:t>
                      </a:r>
                      <a:r>
                        <a:rPr lang="ko-KR" altLang="en-US" sz="1000" b="1" u="none" strike="noStrike" dirty="0"/>
                        <a:t>년</a:t>
                      </a:r>
                      <a:r>
                        <a:rPr lang="en-US" altLang="ko-KR" sz="1000" b="1" u="none" strike="noStrike" dirty="0"/>
                        <a:t>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  <a:p>
                      <a:pPr algn="r" fontAlgn="b"/>
                      <a:r>
                        <a:rPr lang="ko-KR" altLang="en-US" sz="1000" b="1" u="none" strike="noStrike" dirty="0"/>
                        <a:t> </a:t>
                      </a:r>
                      <a:r>
                        <a:rPr lang="en-US" altLang="ko-KR" sz="1000" b="1" u="none" strike="noStrike" dirty="0"/>
                        <a:t>(</a:t>
                      </a:r>
                      <a:r>
                        <a:rPr lang="ko-KR" altLang="en-US" sz="1000" b="1" u="none" strike="noStrike" dirty="0"/>
                        <a:t>단위 </a:t>
                      </a:r>
                      <a:r>
                        <a:rPr lang="en-US" altLang="ko-KR" sz="1000" b="1" u="none" strike="noStrike" dirty="0"/>
                        <a:t>: </a:t>
                      </a:r>
                      <a:r>
                        <a:rPr lang="ko-KR" altLang="en-US" sz="1000" b="1" u="none" strike="noStrike" dirty="0"/>
                        <a:t>천원</a:t>
                      </a:r>
                      <a:r>
                        <a:rPr lang="en-US" altLang="ko-KR" sz="1000" b="1" u="none" strike="noStrike" dirty="0"/>
                        <a:t>) 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번호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계약일자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배출업소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/>
                        <a:t>공사명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계약금액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조정숙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합천군 </a:t>
                      </a:r>
                      <a:r>
                        <a:rPr lang="ko-KR" altLang="en-US" sz="900" u="none" strike="noStrike" dirty="0" err="1"/>
                        <a:t>율곡면</a:t>
                      </a:r>
                      <a:r>
                        <a:rPr lang="ko-KR" altLang="en-US" sz="900" u="none" strike="noStrike" dirty="0"/>
                        <a:t> </a:t>
                      </a:r>
                      <a:r>
                        <a:rPr lang="ko-KR" altLang="en-US" sz="900" u="none" strike="noStrike" dirty="0" err="1"/>
                        <a:t>낙민리</a:t>
                      </a:r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186</a:t>
                      </a:r>
                      <a:r>
                        <a:rPr lang="ko-KR" altLang="en-US" sz="900" u="none" strike="noStrike" dirty="0" err="1"/>
                        <a:t>번지외</a:t>
                      </a:r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3</a:t>
                      </a:r>
                      <a:r>
                        <a:rPr lang="ko-KR" altLang="en-US" sz="900" u="none" strike="noStrike" dirty="0"/>
                        <a:t>필지 </a:t>
                      </a:r>
                      <a:r>
                        <a:rPr lang="ko-KR" altLang="en-US" sz="900" u="none" strike="noStrike" dirty="0" err="1"/>
                        <a:t>돈사</a:t>
                      </a:r>
                      <a:r>
                        <a:rPr lang="ko-KR" altLang="en-US" sz="900" u="none" strike="noStrike" dirty="0"/>
                        <a:t> 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50,000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공공시설사업소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합천군 문화예술회관 </a:t>
                      </a:r>
                      <a:r>
                        <a:rPr lang="ko-KR" altLang="en-US" sz="900" u="none" strike="noStrike" dirty="0" err="1"/>
                        <a:t>리모델링</a:t>
                      </a:r>
                      <a:r>
                        <a:rPr lang="ko-KR" altLang="en-US" sz="900" u="none" strike="noStrike" dirty="0"/>
                        <a:t> 지정폐기물 처리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1,276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공공시설사업소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합천군 문화예술회관 </a:t>
                      </a:r>
                      <a:r>
                        <a:rPr lang="ko-KR" altLang="en-US" sz="900" u="none" strike="noStrike" dirty="0" err="1"/>
                        <a:t>리모델링</a:t>
                      </a:r>
                      <a:r>
                        <a:rPr lang="ko-KR" altLang="en-US" sz="900" u="none" strike="noStrike" dirty="0"/>
                        <a:t> </a:t>
                      </a:r>
                      <a:r>
                        <a:rPr lang="ko-KR" altLang="en-US" sz="900" u="none" strike="noStrike" dirty="0" err="1"/>
                        <a:t>석면류</a:t>
                      </a:r>
                      <a:r>
                        <a:rPr lang="ko-KR" altLang="en-US" sz="900" u="none" strike="noStrike" dirty="0"/>
                        <a:t> 건축자재 철거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9,666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농협군지부</a:t>
                      </a:r>
                      <a:r>
                        <a:rPr lang="en-US" altLang="ko-KR" sz="900" u="none" strike="noStrike" dirty="0"/>
                        <a:t>~</a:t>
                      </a:r>
                      <a:r>
                        <a:rPr lang="ko-KR" altLang="en-US" sz="900" u="none" strike="noStrike" dirty="0" err="1"/>
                        <a:t>녹수탕간</a:t>
                      </a:r>
                      <a:r>
                        <a:rPr lang="ko-KR" altLang="en-US" sz="900" u="none" strike="noStrike" dirty="0"/>
                        <a:t> 도로개설공사 지정폐기물 </a:t>
                      </a:r>
                      <a:r>
                        <a:rPr lang="ko-KR" altLang="en-US" sz="900" u="none" strike="noStrike" dirty="0" err="1"/>
                        <a:t>해체공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19,422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양지자원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초계면 초계리 </a:t>
                      </a:r>
                      <a:r>
                        <a:rPr lang="en-US" altLang="ko-KR" sz="900" u="none" strike="noStrike"/>
                        <a:t>111</a:t>
                      </a:r>
                      <a:r>
                        <a:rPr lang="ko-KR" altLang="en-US" sz="900" u="none" strike="noStrike"/>
                        <a:t>번지 슬레이트해체 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2,800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금평마을 도로 확포장공사 지정폐기물처리용역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8,687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주</a:t>
                      </a:r>
                      <a:r>
                        <a:rPr lang="en-US" altLang="ko-KR" sz="900" u="none" strike="noStrike"/>
                        <a:t>)</a:t>
                      </a:r>
                      <a:r>
                        <a:rPr lang="ko-KR" altLang="en-US" sz="900" u="none" strike="noStrike"/>
                        <a:t>진영종합건설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신화랑 풍류체험벨트 조성사업 중 지정폐기물해체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26,400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가회초등학교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가회초등학교 창고 리모델링공사 석면철거공사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4,264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심춘덕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초계면 초계중앙로 </a:t>
                      </a:r>
                      <a:r>
                        <a:rPr lang="en-US" altLang="ko-KR" sz="900" u="none" strike="noStrike"/>
                        <a:t>122 </a:t>
                      </a:r>
                      <a:r>
                        <a:rPr lang="ko-KR" altLang="en-US" sz="900" u="none" strike="noStrike"/>
                        <a:t>지정폐기물해체 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3,000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10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쌍백면사무소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구농협창고철거공사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6,600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11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쌍백면 복지회관 신축부지 석면해체공사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17,938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합천군보건소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구</a:t>
                      </a:r>
                      <a:r>
                        <a:rPr lang="en-US" altLang="ko-KR" sz="900" u="none" strike="noStrike"/>
                        <a:t>)</a:t>
                      </a:r>
                      <a:r>
                        <a:rPr lang="ko-KR" altLang="en-US" sz="900" u="none" strike="noStrike"/>
                        <a:t>적중면보건지소 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15,042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13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묘산면사무소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묘산면사무소 면장실 텍스해체공사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2,870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6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전부일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삼가면 학리 </a:t>
                      </a:r>
                      <a:r>
                        <a:rPr lang="en-US" altLang="ko-KR" sz="900" u="none" strike="noStrike"/>
                        <a:t>665</a:t>
                      </a:r>
                      <a:r>
                        <a:rPr lang="ko-KR" altLang="en-US" sz="900" u="none" strike="noStrike"/>
                        <a:t>번지 스레이트 해체공사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7,370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06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15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공공시설사업소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종합사회복지관 구내식당 석면 천정교체공사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15,400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8547" name="Group 3"/>
          <p:cNvGrpSpPr>
            <a:grpSpLocks/>
          </p:cNvGrpSpPr>
          <p:nvPr/>
        </p:nvGrpSpPr>
        <p:grpSpPr bwMode="auto">
          <a:xfrm>
            <a:off x="1916113" y="1258888"/>
            <a:ext cx="2809875" cy="576262"/>
            <a:chOff x="1536" y="748"/>
            <a:chExt cx="2166" cy="418"/>
          </a:xfrm>
        </p:grpSpPr>
        <p:sp>
          <p:nvSpPr>
            <p:cNvPr id="108548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8549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dist"/>
              <a:r>
                <a:rPr lang="ko-KR" altLang="en-US" sz="2400" b="1"/>
                <a:t>철 거 공 사 실 적</a:t>
              </a:r>
            </a:p>
          </p:txBody>
        </p:sp>
        <p:grpSp>
          <p:nvGrpSpPr>
            <p:cNvPr id="108550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0855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55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08555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8557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71480" y="1928785"/>
          <a:ext cx="5715040" cy="678661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0609"/>
                <a:gridCol w="596278"/>
                <a:gridCol w="1080211"/>
                <a:gridCol w="2465763"/>
                <a:gridCol w="699977"/>
                <a:gridCol w="622202"/>
              </a:tblGrid>
              <a:tr h="37641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1" u="none" strike="noStrike" dirty="0"/>
                        <a:t>(2014</a:t>
                      </a:r>
                      <a:r>
                        <a:rPr lang="ko-KR" altLang="en-US" sz="1050" b="1" u="none" strike="noStrike" dirty="0"/>
                        <a:t>년</a:t>
                      </a:r>
                      <a:r>
                        <a:rPr lang="en-US" altLang="ko-KR" sz="1050" b="1" u="none" strike="noStrike" dirty="0"/>
                        <a:t>)</a:t>
                      </a:r>
                      <a:endParaRPr lang="en-US" altLang="ko-KR" sz="105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  <a:p>
                      <a:pPr algn="r" fontAlgn="b"/>
                      <a:r>
                        <a:rPr lang="ko-KR" altLang="en-US" sz="1000" b="1" u="none" strike="noStrike" dirty="0"/>
                        <a:t> </a:t>
                      </a:r>
                      <a:r>
                        <a:rPr lang="en-US" altLang="ko-KR" sz="1000" b="1" u="none" strike="noStrike" dirty="0"/>
                        <a:t>(</a:t>
                      </a:r>
                      <a:r>
                        <a:rPr lang="ko-KR" altLang="en-US" sz="1000" b="1" u="none" strike="noStrike" dirty="0"/>
                        <a:t>단위 </a:t>
                      </a:r>
                      <a:r>
                        <a:rPr lang="en-US" altLang="ko-KR" sz="1000" b="1" u="none" strike="noStrike" dirty="0"/>
                        <a:t>: </a:t>
                      </a:r>
                      <a:r>
                        <a:rPr lang="ko-KR" altLang="en-US" sz="1000" b="1" u="none" strike="noStrike" dirty="0"/>
                        <a:t>천원</a:t>
                      </a:r>
                      <a:r>
                        <a:rPr lang="en-US" altLang="ko-KR" sz="1000" b="1" u="none" strike="noStrike" dirty="0"/>
                        <a:t>) 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5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51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번호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계약일자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배출업소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/>
                        <a:t>공사명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계약금액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1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16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2014-06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합천군보건소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북부보건지소 증축 및 개보수 석면해체 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8,265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764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17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삼산초등학교 지정폐기물</a:t>
                      </a:r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석면</a:t>
                      </a:r>
                      <a:r>
                        <a:rPr lang="en-US" altLang="ko-KR" sz="900" u="none" strike="noStrike"/>
                        <a:t>) </a:t>
                      </a:r>
                      <a:r>
                        <a:rPr lang="ko-KR" altLang="en-US" sz="900" u="none" strike="noStrike"/>
                        <a:t>해체공사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16,687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1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18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율곡면사무소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영전</a:t>
                      </a:r>
                      <a:r>
                        <a:rPr lang="en-US" altLang="ko-KR" sz="900" u="none" strike="noStrike"/>
                        <a:t>2</a:t>
                      </a:r>
                      <a:r>
                        <a:rPr lang="ko-KR" altLang="en-US" sz="900" u="none" strike="noStrike"/>
                        <a:t>구 팔복원 환경정비공사 지정폐기물처리용역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14,406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1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19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상부리마을안길 정비공사 지정폐기물처리용역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8,076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1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삼가면사무소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금리경로당 주변 주차장 설치공사 지정폐기물처리용역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4,157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764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초계면사무소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내동마을회관 주변정비사업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7,356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764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합천읍사무소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합천읍사무소 주변 정비공사</a:t>
                      </a:r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지정폐기물</a:t>
                      </a:r>
                      <a:r>
                        <a:rPr lang="en-US" altLang="ko-KR" sz="900" u="none" strike="noStrike"/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7,252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764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오재익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야로면 월광</a:t>
                      </a:r>
                      <a:r>
                        <a:rPr lang="en-US" altLang="ko-KR" sz="900" u="none" strike="noStrike"/>
                        <a:t>1</a:t>
                      </a:r>
                      <a:r>
                        <a:rPr lang="ko-KR" altLang="en-US" sz="900" u="none" strike="noStrike"/>
                        <a:t>길 </a:t>
                      </a:r>
                      <a:r>
                        <a:rPr lang="en-US" altLang="ko-KR" sz="900" u="none" strike="noStrike"/>
                        <a:t>7 </a:t>
                      </a:r>
                      <a:r>
                        <a:rPr lang="ko-KR" altLang="en-US" sz="900" u="none" strike="noStrike"/>
                        <a:t>석면해체공사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3,000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1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류성규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 용주면 성산리 </a:t>
                      </a:r>
                      <a:r>
                        <a:rPr lang="en-US" altLang="ko-KR" sz="900" u="none" strike="noStrike"/>
                        <a:t>193</a:t>
                      </a:r>
                      <a:r>
                        <a:rPr lang="ko-KR" altLang="en-US" sz="900" u="none" strike="noStrike"/>
                        <a:t>번지 지붕슬레이트 해체공사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2,300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764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2014-11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류재윤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삼가면 일부</a:t>
                      </a:r>
                      <a:r>
                        <a:rPr lang="en-US" altLang="ko-KR" sz="900" u="none" strike="noStrike"/>
                        <a:t>2</a:t>
                      </a:r>
                      <a:r>
                        <a:rPr lang="ko-KR" altLang="en-US" sz="900" u="none" strike="noStrike"/>
                        <a:t>길 </a:t>
                      </a:r>
                      <a:r>
                        <a:rPr lang="en-US" altLang="ko-KR" sz="900" u="none" strike="noStrike"/>
                        <a:t>4-2 </a:t>
                      </a:r>
                      <a:r>
                        <a:rPr lang="ko-KR" altLang="en-US" sz="900" u="none" strike="noStrike"/>
                        <a:t>슬레이트해체공사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1,500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1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2014-11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한국농어촌공사합천지사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가야권역단위종합정비사업 지정폐기물처리 용역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4,190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1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경상남도합천교육지원청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삼가초등학교 자양분교</a:t>
                      </a:r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폐교</a:t>
                      </a:r>
                      <a:r>
                        <a:rPr lang="en-US" altLang="ko-KR" sz="900" u="none" strike="noStrike"/>
                        <a:t>) </a:t>
                      </a:r>
                      <a:r>
                        <a:rPr lang="ko-KR" altLang="en-US" sz="900" u="none" strike="noStrike"/>
                        <a:t>화장실 철거 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5,660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3764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해인중학교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해인중학교 천정재 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19,701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1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주</a:t>
                      </a:r>
                      <a:r>
                        <a:rPr lang="en-US" altLang="ko-KR" sz="900" u="none" strike="noStrike"/>
                        <a:t>)</a:t>
                      </a:r>
                      <a:r>
                        <a:rPr lang="ko-KR" altLang="en-US" sz="900" u="none" strike="noStrike"/>
                        <a:t>한맥이앤씨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노인복지회관 구조 보강공사 중 석면해체공사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1,760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  <a:tr h="4151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달성군청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가창 옥분리 마을진입도로 개설공사 지정폐기물</a:t>
                      </a:r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폐석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1,220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5124" marR="5124" marT="5124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9571" name="Group 3"/>
          <p:cNvGrpSpPr>
            <a:grpSpLocks/>
          </p:cNvGrpSpPr>
          <p:nvPr/>
        </p:nvGrpSpPr>
        <p:grpSpPr bwMode="auto">
          <a:xfrm>
            <a:off x="2060575" y="1258888"/>
            <a:ext cx="2665413" cy="576262"/>
            <a:chOff x="1536" y="748"/>
            <a:chExt cx="2166" cy="418"/>
          </a:xfrm>
        </p:grpSpPr>
        <p:sp>
          <p:nvSpPr>
            <p:cNvPr id="109572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573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dist"/>
              <a:r>
                <a:rPr lang="ko-KR" altLang="en-US" sz="2400" b="1"/>
                <a:t>철 거 공 사 실 적</a:t>
              </a:r>
            </a:p>
          </p:txBody>
        </p:sp>
        <p:grpSp>
          <p:nvGrpSpPr>
            <p:cNvPr id="109574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0957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957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957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957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09579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9581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571481" y="2071677"/>
          <a:ext cx="5786476" cy="664372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3741"/>
                <a:gridCol w="603729"/>
                <a:gridCol w="1093714"/>
                <a:gridCol w="2496585"/>
                <a:gridCol w="708727"/>
                <a:gridCol w="629980"/>
              </a:tblGrid>
              <a:tr h="34904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/>
                        <a:t>(2014</a:t>
                      </a:r>
                      <a:r>
                        <a:rPr lang="ko-KR" altLang="en-US" sz="1000" b="1" u="none" strike="noStrike" dirty="0"/>
                        <a:t>년</a:t>
                      </a:r>
                      <a:r>
                        <a:rPr lang="en-US" altLang="ko-KR" sz="1000" b="1" u="none" strike="noStrike" dirty="0"/>
                        <a:t>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  <a:p>
                      <a:pPr algn="r" fontAlgn="b"/>
                      <a:r>
                        <a:rPr lang="ko-KR" altLang="en-US" sz="1000" b="1" u="none" strike="noStrike" dirty="0"/>
                        <a:t> </a:t>
                      </a:r>
                      <a:r>
                        <a:rPr lang="en-US" altLang="ko-KR" sz="1000" b="1" u="none" strike="noStrike" dirty="0"/>
                        <a:t>(</a:t>
                      </a:r>
                      <a:r>
                        <a:rPr lang="ko-KR" altLang="en-US" sz="1000" b="1" u="none" strike="noStrike" dirty="0"/>
                        <a:t>단위 </a:t>
                      </a:r>
                      <a:r>
                        <a:rPr lang="en-US" altLang="ko-KR" sz="1000" b="1" u="none" strike="noStrike" dirty="0"/>
                        <a:t>: </a:t>
                      </a:r>
                      <a:r>
                        <a:rPr lang="ko-KR" altLang="en-US" sz="1000" b="1" u="none" strike="noStrike" dirty="0"/>
                        <a:t>천원</a:t>
                      </a:r>
                      <a:r>
                        <a:rPr lang="en-US" altLang="ko-KR" sz="1000" b="1" u="none" strike="noStrike" dirty="0"/>
                        <a:t>) 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606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번호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계약일자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배출업소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공사명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계약금액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960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주은건설</a:t>
                      </a:r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주</a:t>
                      </a:r>
                      <a:r>
                        <a:rPr lang="en-US" altLang="ko-KR" sz="900" u="none" strike="noStrike"/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고령뿌리기술지원센터 실험실 환경개선공사 중 </a:t>
                      </a:r>
                      <a:r>
                        <a:rPr lang="ko-KR" altLang="en-US" sz="900" u="none" strike="noStrike" dirty="0" smtClean="0"/>
                        <a:t>석면해체공사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4,400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960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달성군청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옥포</a:t>
                      </a:r>
                      <a:r>
                        <a:rPr lang="ko-KR" altLang="en-US" sz="900" u="none" strike="noStrike" dirty="0"/>
                        <a:t> </a:t>
                      </a:r>
                      <a:r>
                        <a:rPr lang="ko-KR" altLang="en-US" sz="900" u="none" strike="noStrike" dirty="0" err="1"/>
                        <a:t>본리</a:t>
                      </a:r>
                      <a:r>
                        <a:rPr lang="en-US" altLang="ko-KR" sz="900" u="none" strike="noStrike" dirty="0"/>
                        <a:t>1</a:t>
                      </a:r>
                      <a:r>
                        <a:rPr lang="ko-KR" altLang="en-US" sz="900" u="none" strike="noStrike" dirty="0"/>
                        <a:t>리 도시계획도로</a:t>
                      </a:r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/>
                        <a:t>소로</a:t>
                      </a:r>
                      <a:r>
                        <a:rPr lang="en-US" altLang="ko-KR" sz="900" u="none" strike="noStrike" dirty="0"/>
                        <a:t>3-65</a:t>
                      </a:r>
                      <a:r>
                        <a:rPr lang="ko-KR" altLang="en-US" sz="900" u="none" strike="noStrike" dirty="0"/>
                        <a:t>호선</a:t>
                      </a:r>
                      <a:r>
                        <a:rPr lang="en-US" altLang="ko-KR" sz="900" u="none" strike="noStrike" dirty="0" smtClean="0"/>
                        <a:t>)</a:t>
                      </a:r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개설공사 지정폐기물해체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2,136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960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주</a:t>
                      </a:r>
                      <a:r>
                        <a:rPr lang="en-US" altLang="ko-KR" sz="900" u="none" strike="noStrike"/>
                        <a:t>)</a:t>
                      </a:r>
                      <a:r>
                        <a:rPr lang="ko-KR" altLang="en-US" sz="900" u="none" strike="noStrike"/>
                        <a:t>주영건설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고령뿌리기술지원센터 실험실 환경개선공사 중 </a:t>
                      </a:r>
                      <a:r>
                        <a:rPr lang="ko-KR" altLang="en-US" sz="900" u="none" strike="noStrike" dirty="0" smtClean="0"/>
                        <a:t>석면해체공사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3,520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960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대구광역시 동구청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부동</a:t>
                      </a:r>
                      <a:r>
                        <a:rPr lang="en-US" altLang="ko-KR" sz="900" u="none" strike="noStrike" dirty="0"/>
                        <a:t>536-1</a:t>
                      </a:r>
                      <a:r>
                        <a:rPr lang="ko-KR" altLang="en-US" sz="900" u="none" strike="noStrike" dirty="0" err="1"/>
                        <a:t>번지선도로확포장공사</a:t>
                      </a:r>
                      <a:r>
                        <a:rPr lang="ko-KR" altLang="en-US" sz="900" u="none" strike="noStrike" dirty="0"/>
                        <a:t>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지정폐기물</a:t>
                      </a:r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 err="1"/>
                        <a:t>폐석면</a:t>
                      </a:r>
                      <a:r>
                        <a:rPr lang="en-US" altLang="ko-KR" sz="900" u="none" strike="noStrike" dirty="0" smtClean="0"/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3,200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490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쌍백면 복지회관 신축부지 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13,463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490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백두건설</a:t>
                      </a:r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주</a:t>
                      </a:r>
                      <a:r>
                        <a:rPr lang="en-US" altLang="ko-KR" sz="900" u="none" strike="noStrike"/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태전동 </a:t>
                      </a:r>
                      <a:r>
                        <a:rPr lang="en-US" altLang="ko-KR" sz="900" u="none" strike="noStrike"/>
                        <a:t>377</a:t>
                      </a:r>
                      <a:r>
                        <a:rPr lang="ko-KR" altLang="en-US" sz="900" u="none" strike="noStrike"/>
                        <a:t>번지 건물철거공사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6,400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960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주</a:t>
                      </a:r>
                      <a:r>
                        <a:rPr lang="en-US" altLang="ko-KR" sz="900" u="none" strike="noStrike"/>
                        <a:t>)</a:t>
                      </a:r>
                      <a:r>
                        <a:rPr lang="ko-KR" altLang="en-US" sz="900" u="none" strike="noStrike"/>
                        <a:t>성지이테크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제</a:t>
                      </a:r>
                      <a:r>
                        <a:rPr lang="en-US" altLang="ko-KR" sz="900" u="none" strike="noStrike"/>
                        <a:t>2,3 </a:t>
                      </a:r>
                      <a:r>
                        <a:rPr lang="ko-KR" altLang="en-US" sz="900" u="none" strike="noStrike"/>
                        <a:t>수창공원 토양치환공사 중 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34,100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490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삼산초등학교 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19,727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960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39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주</a:t>
                      </a:r>
                      <a:r>
                        <a:rPr lang="en-US" altLang="ko-KR" sz="900" u="none" strike="noStrike"/>
                        <a:t>)</a:t>
                      </a:r>
                      <a:r>
                        <a:rPr lang="ko-KR" altLang="en-US" sz="900" u="none" strike="noStrike"/>
                        <a:t>성지이테크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주</a:t>
                      </a:r>
                      <a:r>
                        <a:rPr lang="en-US" altLang="ko-KR" sz="900" u="none" strike="noStrike"/>
                        <a:t>)</a:t>
                      </a:r>
                      <a:r>
                        <a:rPr lang="ko-KR" altLang="en-US" sz="900" u="none" strike="noStrike"/>
                        <a:t>성지 고령공장 신축 토목공사 중 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7,800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490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40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제</a:t>
                      </a:r>
                      <a:r>
                        <a:rPr lang="en-US" altLang="ko-KR" sz="900" u="none" strike="noStrike"/>
                        <a:t>6335</a:t>
                      </a:r>
                      <a:r>
                        <a:rPr lang="ko-KR" altLang="en-US" sz="900" u="none" strike="noStrike"/>
                        <a:t>부대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00</a:t>
                      </a:r>
                      <a:r>
                        <a:rPr lang="ko-KR" altLang="en-US" sz="900" u="none" strike="noStrike"/>
                        <a:t>지역 지붕 철거 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21,516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960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41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합천신문사</a:t>
                      </a:r>
                      <a:r>
                        <a:rPr lang="en-US" altLang="ko-KR" sz="900" u="none" strike="noStrike"/>
                        <a:t>~</a:t>
                      </a:r>
                      <a:r>
                        <a:rPr lang="ko-KR" altLang="en-US" sz="900" u="none" strike="noStrike"/>
                        <a:t>축협간 도로개설 건축물 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13,940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490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42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백두건설</a:t>
                      </a:r>
                      <a:r>
                        <a:rPr lang="en-US" altLang="ko-KR" sz="900" u="none" strike="noStrike"/>
                        <a:t>(</a:t>
                      </a:r>
                      <a:r>
                        <a:rPr lang="ko-KR" altLang="en-US" sz="900" u="none" strike="noStrike"/>
                        <a:t>주</a:t>
                      </a:r>
                      <a:r>
                        <a:rPr lang="en-US" altLang="ko-KR" sz="900" u="none" strike="noStrike"/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태전동 </a:t>
                      </a:r>
                      <a:r>
                        <a:rPr lang="en-US" altLang="ko-KR" sz="900" u="none" strike="noStrike"/>
                        <a:t>347-1</a:t>
                      </a:r>
                      <a:r>
                        <a:rPr lang="ko-KR" altLang="en-US" sz="900" u="none" strike="noStrike"/>
                        <a:t>번지 건물철거공사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4,700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960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43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2014-10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 smtClean="0"/>
                        <a:t>에이원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종합건설</a:t>
                      </a:r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/>
                        <a:t>주</a:t>
                      </a:r>
                      <a:r>
                        <a:rPr lang="en-US" altLang="ko-KR" sz="900" u="none" strike="noStrike" dirty="0"/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상주여중 급식소 환경개선공사 중 석면해체공사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9,350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3960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44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2014-11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달성군청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화원 설화리</a:t>
                      </a:r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 err="1"/>
                        <a:t>심원사옆</a:t>
                      </a:r>
                      <a:r>
                        <a:rPr lang="en-US" altLang="ko-KR" sz="900" u="none" strike="noStrike" dirty="0"/>
                        <a:t>)</a:t>
                      </a:r>
                      <a:r>
                        <a:rPr lang="ko-KR" altLang="en-US" sz="900" u="none" strike="noStrike" dirty="0"/>
                        <a:t>도시계획도로 </a:t>
                      </a:r>
                      <a:r>
                        <a:rPr lang="ko-KR" altLang="en-US" sz="900" u="none" strike="noStrike" dirty="0" smtClean="0"/>
                        <a:t>개설공사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석면해체공사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5,513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  <a:tr h="5888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45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/>
                        <a:t>한국농어촌공사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달성지사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옥포지구</a:t>
                      </a:r>
                      <a:r>
                        <a:rPr lang="ko-KR" altLang="en-US" sz="900" u="none" strike="noStrike" dirty="0"/>
                        <a:t> </a:t>
                      </a:r>
                      <a:r>
                        <a:rPr lang="ko-KR" altLang="en-US" sz="900" u="none" strike="noStrike" dirty="0" err="1"/>
                        <a:t>수리시설개보수사업</a:t>
                      </a:r>
                      <a:r>
                        <a:rPr lang="ko-KR" altLang="en-US" sz="900" u="none" strike="noStrike" dirty="0"/>
                        <a:t> 사택철거공사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/>
                        <a:t> </a:t>
                      </a:r>
                      <a:r>
                        <a:rPr lang="en-US" altLang="ko-KR" sz="900" u="none" strike="noStrike"/>
                        <a:t>8,280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4977" marR="4977" marT="4977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26988" y="2411413"/>
            <a:ext cx="6858000" cy="1008062"/>
          </a:xfrm>
          <a:prstGeom prst="rect">
            <a:avLst/>
          </a:prstGeom>
          <a:solidFill>
            <a:srgbClr val="BFCFC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8915" name="Picture 3" descr="f-5_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6288" y="0"/>
            <a:ext cx="100171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925763" y="3135313"/>
            <a:ext cx="2519362" cy="14128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1935163" y="3135313"/>
            <a:ext cx="3509962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349500" y="2627313"/>
            <a:ext cx="3284538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r>
              <a:rPr lang="ko-KR" altLang="en-US" sz="2000" b="1" dirty="0" smtClean="0">
                <a:solidFill>
                  <a:srgbClr val="009999"/>
                </a:solidFill>
              </a:rPr>
              <a:t>폐  기  물  용  역  </a:t>
            </a:r>
            <a:r>
              <a:rPr lang="ko-KR" altLang="en-US" sz="2000" b="1" dirty="0">
                <a:solidFill>
                  <a:srgbClr val="009999"/>
                </a:solidFill>
              </a:rPr>
              <a:t>실 </a:t>
            </a:r>
            <a:r>
              <a:rPr lang="ko-KR" altLang="en-US" sz="2000" b="1" dirty="0" smtClean="0">
                <a:solidFill>
                  <a:srgbClr val="009999"/>
                </a:solidFill>
              </a:rPr>
              <a:t> </a:t>
            </a:r>
            <a:r>
              <a:rPr lang="ko-KR" altLang="en-US" sz="2000" b="1" dirty="0">
                <a:solidFill>
                  <a:srgbClr val="009999"/>
                </a:solidFill>
              </a:rPr>
              <a:t>적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2001838" y="2500313"/>
            <a:ext cx="144462" cy="276225"/>
          </a:xfrm>
          <a:prstGeom prst="rect">
            <a:avLst/>
          </a:prstGeom>
          <a:solidFill>
            <a:srgbClr val="D1BF7F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D1BF7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1844675" y="2890838"/>
            <a:ext cx="142875" cy="276225"/>
          </a:xfrm>
          <a:prstGeom prst="rect">
            <a:avLst/>
          </a:prstGeom>
          <a:solidFill>
            <a:srgbClr val="C99BC8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C99BC8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1844675" y="2573338"/>
            <a:ext cx="142875" cy="277812"/>
          </a:xfrm>
          <a:prstGeom prst="rect">
            <a:avLst/>
          </a:prstGeom>
          <a:solidFill>
            <a:srgbClr val="B7BE9A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B7BE9A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1944688" y="3071813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2430455" y="4349755"/>
            <a:ext cx="0" cy="936625"/>
          </a:xfrm>
          <a:prstGeom prst="line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717793" y="4330705"/>
            <a:ext cx="1934681" cy="64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035" tIns="44017" rIns="88035" bIns="44017">
            <a:spAutoFit/>
          </a:bodyPr>
          <a:lstStyle/>
          <a:p>
            <a:pPr defTabSz="881063"/>
            <a:r>
              <a:rPr lang="en-US" altLang="ko-KR" sz="1200" b="1" dirty="0">
                <a:solidFill>
                  <a:schemeClr val="bg2"/>
                </a:solidFill>
              </a:rPr>
              <a:t>. </a:t>
            </a:r>
            <a:r>
              <a:rPr lang="ko-KR" altLang="en-US" sz="1200" b="1" dirty="0" smtClean="0">
                <a:solidFill>
                  <a:schemeClr val="bg2"/>
                </a:solidFill>
              </a:rPr>
              <a:t>폐기물 이행 실적 증명서</a:t>
            </a:r>
            <a:endParaRPr lang="en-US" altLang="ko-KR" sz="1200" b="1" dirty="0" smtClean="0">
              <a:solidFill>
                <a:schemeClr val="bg2"/>
              </a:solidFill>
            </a:endParaRPr>
          </a:p>
          <a:p>
            <a:pPr defTabSz="881063"/>
            <a:endParaRPr lang="en-US" altLang="ko-KR" sz="1200" b="1" dirty="0" smtClean="0">
              <a:solidFill>
                <a:schemeClr val="bg2"/>
              </a:solidFill>
            </a:endParaRPr>
          </a:p>
          <a:p>
            <a:pPr defTabSz="881063"/>
            <a:r>
              <a:rPr lang="en-US" altLang="ko-KR" sz="1200" b="1" dirty="0" smtClean="0">
                <a:solidFill>
                  <a:schemeClr val="bg2"/>
                </a:solidFill>
              </a:rPr>
              <a:t>. </a:t>
            </a:r>
            <a:r>
              <a:rPr lang="ko-KR" altLang="en-US" sz="1200" b="1" dirty="0" smtClean="0">
                <a:solidFill>
                  <a:schemeClr val="bg2"/>
                </a:solidFill>
              </a:rPr>
              <a:t>폐기물처리 실적</a:t>
            </a:r>
            <a:endParaRPr lang="ko-KR" altLang="en-US" sz="1200" b="1" dirty="0">
              <a:solidFill>
                <a:schemeClr val="bg2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2357430" y="4133855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73238" y="1376072"/>
            <a:ext cx="3313112" cy="459080"/>
            <a:chOff x="1536" y="833"/>
            <a:chExt cx="2166" cy="333"/>
          </a:xfrm>
        </p:grpSpPr>
        <p:sp>
          <p:nvSpPr>
            <p:cNvPr id="40032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033" name="Text Box 5"/>
            <p:cNvSpPr txBox="1">
              <a:spLocks noChangeArrowheads="1"/>
            </p:cNvSpPr>
            <p:nvPr/>
          </p:nvSpPr>
          <p:spPr bwMode="auto">
            <a:xfrm>
              <a:off x="1638" y="833"/>
              <a:ext cx="2012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ctr"/>
              <a:r>
                <a:rPr lang="ko-KR" altLang="en-US" sz="1600" b="1" dirty="0"/>
                <a:t>폐 기 물 </a:t>
              </a:r>
              <a:r>
                <a:rPr lang="ko-KR" altLang="en-US" sz="1600" b="1" dirty="0" smtClean="0"/>
                <a:t>이 행 실 적 증 명 서</a:t>
              </a:r>
              <a:endParaRPr lang="ko-KR" altLang="en-US" sz="1600" b="1" dirty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4003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003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003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003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9940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942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pic>
        <p:nvPicPr>
          <p:cNvPr id="20" name="그림 19" descr="222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6712" y="1835696"/>
            <a:ext cx="5306166" cy="6892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73238" y="1446380"/>
            <a:ext cx="3313112" cy="388770"/>
            <a:chOff x="1536" y="884"/>
            <a:chExt cx="2166" cy="282"/>
          </a:xfrm>
        </p:grpSpPr>
        <p:sp>
          <p:nvSpPr>
            <p:cNvPr id="40032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4003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003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003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003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9940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942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1928802" y="1375928"/>
            <a:ext cx="3077554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pPr algn="ctr"/>
            <a:r>
              <a:rPr lang="ko-KR" altLang="en-US" sz="1600" b="1" dirty="0"/>
              <a:t>폐 기 물 </a:t>
            </a:r>
            <a:r>
              <a:rPr lang="ko-KR" altLang="en-US" sz="1600" b="1" dirty="0" smtClean="0"/>
              <a:t>이 행 실 적 증 명 서</a:t>
            </a:r>
            <a:endParaRPr lang="ko-KR" altLang="en-US" sz="1600" b="1" dirty="0"/>
          </a:p>
        </p:txBody>
      </p:sp>
      <p:sp>
        <p:nvSpPr>
          <p:cNvPr id="22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pic>
        <p:nvPicPr>
          <p:cNvPr id="19" name="그림 18" descr="11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696" y="1907704"/>
            <a:ext cx="5458587" cy="6792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062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5165" name="Group 3"/>
          <p:cNvGrpSpPr>
            <a:grpSpLocks/>
          </p:cNvGrpSpPr>
          <p:nvPr/>
        </p:nvGrpSpPr>
        <p:grpSpPr bwMode="auto">
          <a:xfrm>
            <a:off x="1773238" y="1258888"/>
            <a:ext cx="3313112" cy="576262"/>
            <a:chOff x="1536" y="748"/>
            <a:chExt cx="2166" cy="418"/>
          </a:xfrm>
        </p:grpSpPr>
        <p:sp>
          <p:nvSpPr>
            <p:cNvPr id="45166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167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ctr"/>
              <a:r>
                <a:rPr lang="ko-KR" altLang="en-US" sz="2400" b="1"/>
                <a:t>폐 기 물 처 리 실 적</a:t>
              </a:r>
            </a:p>
          </p:txBody>
        </p:sp>
        <p:grpSp>
          <p:nvGrpSpPr>
            <p:cNvPr id="45168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45169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5170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5171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5172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00039" y="1857358"/>
          <a:ext cx="5929356" cy="685805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60007"/>
                <a:gridCol w="618638"/>
                <a:gridCol w="1120720"/>
                <a:gridCol w="2558231"/>
                <a:gridCol w="726226"/>
                <a:gridCol w="645534"/>
              </a:tblGrid>
              <a:tr h="28752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/>
                        <a:t>(</a:t>
                      </a:r>
                      <a:r>
                        <a:rPr lang="en-US" altLang="ko-KR" sz="900" b="1" u="none" strike="noStrike" dirty="0" smtClean="0"/>
                        <a:t>2015</a:t>
                      </a:r>
                      <a:r>
                        <a:rPr lang="ko-KR" altLang="en-US" sz="900" b="1" u="none" strike="noStrike" dirty="0" smtClean="0"/>
                        <a:t>년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r" fontAlgn="b"/>
                      <a:r>
                        <a:rPr lang="en-US" altLang="ko-KR" sz="900" b="1" u="none" strike="noStrike" dirty="0"/>
                        <a:t>(</a:t>
                      </a:r>
                      <a:r>
                        <a:rPr lang="ko-KR" altLang="en-US" sz="900" b="1" u="none" strike="noStrike" dirty="0"/>
                        <a:t>단위 </a:t>
                      </a:r>
                      <a:r>
                        <a:rPr lang="en-US" altLang="ko-KR" sz="900" b="1" u="none" strike="noStrike" dirty="0"/>
                        <a:t>: </a:t>
                      </a:r>
                      <a:r>
                        <a:rPr lang="ko-KR" altLang="en-US" sz="900" b="1" u="none" strike="noStrike" dirty="0"/>
                        <a:t>천원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번호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계약년월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발주처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용역명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계약금액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 달서구청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두류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동 주민센터부설 주차장 조성공사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          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34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625,908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 건설본부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칠성지하차도 정비공사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83,759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부산광역시 교육청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광안초등학교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교사개축공사 건설폐기물처리용역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326,200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성명여자중학교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성명여자중학교 화장실 철거 및                      기타공사 폐기물처리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7,039</a:t>
                      </a: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합천군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               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상하수도사업소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용주 취수시설 이전사업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542,138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합천군청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문림지구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소규모 경지정리사업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1,018,220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신동아건설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만촌지역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주택조합 아파트 신축공사                 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71,400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지에스건설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대구역 대신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센트럴자이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아파트 신축공사           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641,000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이중희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우록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리 마을회관 증축공사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350</a:t>
                      </a: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강길용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대현동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258-11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번지 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16,625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 남구청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년도 남구관내 건설폐기물 처리용역        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연간단가계약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200,963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 북구청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북구청사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리모델링공사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건설폐기물 운반용역    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264,598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한국농어촌공사          경북지역본부달성지사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년 연경지구 수리시설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개보수사업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             폐기물처리용역 외 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80,166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㈜내일건설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풍산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대구영업소 외부창고 철거공사            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931,288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㈜성우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이천동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377-19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번지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필지 주택철거공사       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22,370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코리콘건설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 테크노폴리스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비슬타워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신축공사             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20,660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경북대학교병원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임상실습동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건립공사 건설폐기물처리용역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495,709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달성군청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화원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본리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리 교도소옆 도시계획도로 개설공사 폐기물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28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258,573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           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수목원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관리사무소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수목원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산책로 정비공사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5,145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부산지방국토관리청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황강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거창지구 하천환경정비사업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                   건설폐기물처리용역 외 </a:t>
                      </a:r>
                      <a:r>
                        <a:rPr lang="en-US" altLang="ko-KR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209,903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</a:tbl>
          </a:graphicData>
        </a:graphic>
      </p:graphicFrame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6086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180" name="Text Box 197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㈜성지이테크</a:t>
            </a:r>
          </a:p>
        </p:txBody>
      </p:sp>
      <p:grpSp>
        <p:nvGrpSpPr>
          <p:cNvPr id="46191" name="Group 3"/>
          <p:cNvGrpSpPr>
            <a:grpSpLocks/>
          </p:cNvGrpSpPr>
          <p:nvPr/>
        </p:nvGrpSpPr>
        <p:grpSpPr bwMode="auto">
          <a:xfrm>
            <a:off x="1773238" y="1258888"/>
            <a:ext cx="3313112" cy="576262"/>
            <a:chOff x="1536" y="748"/>
            <a:chExt cx="2166" cy="418"/>
          </a:xfrm>
        </p:grpSpPr>
        <p:sp>
          <p:nvSpPr>
            <p:cNvPr id="46192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193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ctr"/>
              <a:r>
                <a:rPr lang="ko-KR" altLang="en-US" sz="2400" b="1"/>
                <a:t>폐 기 물 처 리 실 적</a:t>
              </a:r>
            </a:p>
          </p:txBody>
        </p:sp>
        <p:grpSp>
          <p:nvGrpSpPr>
            <p:cNvPr id="46194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4619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619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619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619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428604" y="1857349"/>
          <a:ext cx="6000791" cy="6858054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63138"/>
                <a:gridCol w="626091"/>
                <a:gridCol w="1134221"/>
                <a:gridCol w="2589052"/>
                <a:gridCol w="734976"/>
                <a:gridCol w="653313"/>
              </a:tblGrid>
              <a:tr h="28147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/>
                        <a:t>(</a:t>
                      </a:r>
                      <a:r>
                        <a:rPr lang="en-US" altLang="ko-KR" sz="900" b="1" u="none" strike="noStrike" dirty="0" smtClean="0"/>
                        <a:t>2015</a:t>
                      </a:r>
                      <a:r>
                        <a:rPr lang="ko-KR" altLang="en-US" sz="900" b="1" u="none" strike="noStrike" dirty="0" smtClean="0"/>
                        <a:t>년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r" fontAlgn="b"/>
                      <a:r>
                        <a:rPr lang="en-US" altLang="ko-KR" sz="900" b="1" u="none" strike="noStrike" dirty="0"/>
                        <a:t>(</a:t>
                      </a:r>
                      <a:r>
                        <a:rPr lang="ko-KR" altLang="en-US" sz="900" b="1" u="none" strike="noStrike" dirty="0"/>
                        <a:t>단위 </a:t>
                      </a:r>
                      <a:r>
                        <a:rPr lang="en-US" altLang="ko-KR" sz="900" b="1" u="none" strike="noStrike" dirty="0"/>
                        <a:t>: </a:t>
                      </a:r>
                      <a:r>
                        <a:rPr lang="ko-KR" altLang="en-US" sz="900" b="1" u="none" strike="noStrike" dirty="0"/>
                        <a:t>천원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번호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계약년월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발주처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용역명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계약금액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대구환경공단          신천사업소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콘크리트휀스철거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2,140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쌍백면사무소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월계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용배수로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개거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및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수로관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설치사업                    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32,155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23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한국농어촌공사            경북지역본부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옥포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본리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간경리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용수로 정비공사                         민간자본보조사업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11,655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24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경북도청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와촌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~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청통간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도로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차로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확포장공사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                          건설폐기물처리용역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914,865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25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가야면사무소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이천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거너들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용수로 설치사업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31,855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26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율곡면사무소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본천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구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복개세천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정비공사                                  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14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24,698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27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초계면사무소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각곡마을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뒤 농로 재포장공사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23,764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28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원영주택건설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본리동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392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번지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필지 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11,000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29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㈜일군토건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대구하서동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오피스텔 신축공사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42,000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㈜일류건설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와룡로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147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주택철거공사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대림종합건설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월배택지지구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팬매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근생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신축공사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15,500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토피아종합건설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성당동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261-4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필지 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52,000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대구경북자동차       부품진흥재단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ITS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기반 지능형자동차부품시험장 건설공사 건설폐기물처리용역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6,135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             시설안전관리사업소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동촌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빗물펌프장 구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펌프동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환경개선공사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4,956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함양군청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마천면소재지 종합정비사업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131,226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한국농어촌공사            합천지사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갑산지구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대구획경지정리사업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건설폐기물처리용역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21,880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하동군청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서재마을 하수도정비공사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49,429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의령군청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궁류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다현지구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농로확포장공사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18,100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8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39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대양면사무소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장차천교량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재가설공사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18,527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</a:tbl>
          </a:graphicData>
        </a:graphic>
      </p:graphicFrame>
      <p:pic>
        <p:nvPicPr>
          <p:cNvPr id="19" name="그림 18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110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7230" name="Group 3"/>
          <p:cNvGrpSpPr>
            <a:grpSpLocks/>
          </p:cNvGrpSpPr>
          <p:nvPr/>
        </p:nvGrpSpPr>
        <p:grpSpPr bwMode="auto">
          <a:xfrm>
            <a:off x="1773238" y="1258888"/>
            <a:ext cx="3313112" cy="576262"/>
            <a:chOff x="1536" y="748"/>
            <a:chExt cx="2166" cy="418"/>
          </a:xfrm>
        </p:grpSpPr>
        <p:sp>
          <p:nvSpPr>
            <p:cNvPr id="47231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232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ctr"/>
              <a:r>
                <a:rPr lang="ko-KR" altLang="en-US" sz="2400" b="1"/>
                <a:t>폐 기 물 처 리 실 적</a:t>
              </a:r>
            </a:p>
          </p:txBody>
        </p:sp>
        <p:grpSp>
          <p:nvGrpSpPr>
            <p:cNvPr id="4723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47234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7235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7236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7237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00042" y="1857353"/>
          <a:ext cx="5857915" cy="685805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6874"/>
                <a:gridCol w="611183"/>
                <a:gridCol w="1107217"/>
                <a:gridCol w="2527406"/>
                <a:gridCol w="717476"/>
                <a:gridCol w="637759"/>
              </a:tblGrid>
              <a:tr h="28065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 smtClean="0"/>
                        <a:t>(2015</a:t>
                      </a:r>
                      <a:r>
                        <a:rPr lang="ko-KR" altLang="en-US" sz="900" b="1" u="none" strike="noStrike" dirty="0" smtClean="0"/>
                        <a:t>년</a:t>
                      </a:r>
                      <a:r>
                        <a:rPr lang="en-US" altLang="ko-KR" sz="900" b="1" u="none" strike="noStrike" dirty="0" smtClean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r" fontAlgn="b"/>
                      <a:r>
                        <a:rPr lang="en-US" altLang="ko-KR" sz="900" b="1" u="none" strike="noStrike" dirty="0" smtClean="0"/>
                        <a:t>(</a:t>
                      </a:r>
                      <a:r>
                        <a:rPr lang="ko-KR" altLang="en-US" sz="900" b="1" u="none" strike="noStrike" dirty="0"/>
                        <a:t>단위 </a:t>
                      </a:r>
                      <a:r>
                        <a:rPr lang="en-US" altLang="ko-KR" sz="900" b="1" u="none" strike="noStrike" dirty="0"/>
                        <a:t>: </a:t>
                      </a:r>
                      <a:r>
                        <a:rPr lang="ko-KR" altLang="en-US" sz="900" b="1" u="none" strike="noStrike" dirty="0"/>
                        <a:t>천원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번호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계약년월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발주처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용역명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계약금액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공공시설사업소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합천 군민공설운동장 트랙 교체공사 건설폐기물 처리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35,849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㈜한라공영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한라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하우젠트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송정 신축공사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84,400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태주종합건설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북구청사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리모델링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공사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과거 매립된 폐기물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    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폐기물 처리 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35,862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성림개발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진천로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111,119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26,200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 교육청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대구교육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팔공산수련원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대수선 및                           외부환경개선공사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53,982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진주국토관리사무소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국도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호선 진주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집현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정수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개소 포장도 보수공사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28,396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트리천사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하빈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현내리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개소 녹지공간 조성공사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351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가화면사무소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용배미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배수로 정비공사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24,145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㈜동서개발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대명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동 재건축 정비사업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67,500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49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합천군대장경사업소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대장경 기록문화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테마파크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조성사업 건설폐기물처리용역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34,341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한국공항공사                사천지사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사천공항 건설폐기물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폐아스콘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37,435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3332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산청군청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지리 자연재해위험개선지구 정비사업 건설폐기물처리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169,546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280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부산광역시 교육청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강동초등학교 교사개축공사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366,312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280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경상남도                    도로관리사업소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대양덕정 포장도 보수공사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39,986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280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세종건설㈜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서재리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930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번지 내 공장철거공사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216,725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280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리보하이테크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달서대로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88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30-10</a:t>
                      </a:r>
                      <a:r>
                        <a:rPr lang="en-US" altLang="ko-KR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15,200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280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삼성물산㈜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약사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차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레미안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아파트 하자보수공사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7,384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280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삼구건설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도이실버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희망마을 조성공사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990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280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 교육청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대구동도초등학교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교 환경개선공사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35,318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  <a:tr h="280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59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대구국토관리사무소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국도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호선 달성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현풍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포산사거리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달성소방서 보행자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91,196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958" marR="3958" marT="3958" marB="0" anchor="ctr"/>
                </a:tc>
              </a:tr>
            </a:tbl>
          </a:graphicData>
        </a:graphic>
      </p:graphicFrame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f-5_c"/>
          <p:cNvPicPr>
            <a:picLocks noChangeAspect="1" noChangeArrowheads="1"/>
          </p:cNvPicPr>
          <p:nvPr/>
        </p:nvPicPr>
        <p:blipFill>
          <a:blip r:embed="rId3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813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8259" name="Group 3"/>
          <p:cNvGrpSpPr>
            <a:grpSpLocks/>
          </p:cNvGrpSpPr>
          <p:nvPr/>
        </p:nvGrpSpPr>
        <p:grpSpPr bwMode="auto">
          <a:xfrm>
            <a:off x="1773238" y="1258888"/>
            <a:ext cx="3313112" cy="576262"/>
            <a:chOff x="1536" y="748"/>
            <a:chExt cx="2166" cy="418"/>
          </a:xfrm>
        </p:grpSpPr>
        <p:sp>
          <p:nvSpPr>
            <p:cNvPr id="48260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261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ctr"/>
              <a:r>
                <a:rPr lang="ko-KR" altLang="en-US" sz="2400" b="1" dirty="0"/>
                <a:t>폐 기 물 처 리 실 적</a:t>
              </a:r>
            </a:p>
          </p:txBody>
        </p:sp>
        <p:grpSp>
          <p:nvGrpSpPr>
            <p:cNvPr id="48262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48263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8264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8265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8266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500041" y="1857347"/>
          <a:ext cx="5857917" cy="694269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6874"/>
                <a:gridCol w="611183"/>
                <a:gridCol w="1107217"/>
                <a:gridCol w="2527408"/>
                <a:gridCol w="717476"/>
                <a:gridCol w="637759"/>
              </a:tblGrid>
              <a:tr h="26553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/>
                        <a:t>(</a:t>
                      </a:r>
                      <a:r>
                        <a:rPr lang="en-US" altLang="ko-KR" sz="900" b="1" u="none" strike="noStrike" dirty="0" smtClean="0"/>
                        <a:t>2015</a:t>
                      </a:r>
                      <a:r>
                        <a:rPr lang="ko-KR" altLang="en-US" sz="900" b="1" u="none" strike="noStrike" dirty="0" smtClean="0"/>
                        <a:t>년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r" fontAlgn="b"/>
                      <a:r>
                        <a:rPr lang="en-US" altLang="ko-KR" sz="900" b="1" u="none" strike="noStrike" dirty="0"/>
                        <a:t>(</a:t>
                      </a:r>
                      <a:r>
                        <a:rPr lang="ko-KR" altLang="en-US" sz="900" b="1" u="none" strike="noStrike" dirty="0"/>
                        <a:t>단위 </a:t>
                      </a:r>
                      <a:r>
                        <a:rPr lang="en-US" altLang="ko-KR" sz="900" b="1" u="none" strike="noStrike" dirty="0"/>
                        <a:t>: </a:t>
                      </a:r>
                      <a:r>
                        <a:rPr lang="ko-KR" altLang="en-US" sz="900" b="1" u="none" strike="noStrike" dirty="0"/>
                        <a:t>천원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9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번호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계약년월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발주처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/>
                        <a:t>용역명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계약금액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6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60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다인건설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이곡동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근린생활시설 신축공사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15,625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한국지역난방공사  청주지사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년 청주지사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열배관공사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56,463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한국전력공사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밀양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영남루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북성사거리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지중화공사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26,528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창원시청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경전선 지하차도 접속도로 확장구간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지장물철거공사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70,610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배익한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팔달로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43(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비산동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12,260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㈜피닉스건설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화랑로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158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22,800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㈜도원투자개발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공평로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58-1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61,640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대구제일고등학교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대구제일고등학교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조리장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개조공사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8,885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경업토건주식회사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대구내당초등학교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교 환경개선공사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1,300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69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경상시설단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15-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경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공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-7</a:t>
                      </a:r>
                      <a:r>
                        <a:rPr lang="en-US" altLang="ko-KR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20,458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육군 제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6755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부대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50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사단 사령부 재해재난 안전시설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폐기물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철거공사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79,888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유진종합건설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합천여자중학교 화장실 보수공사에 따른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31,900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안희도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성서공단북로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59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18,890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다사읍사무소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박곡리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버스정류장 인근도로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측구설치공사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      폐기물처리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1,326    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㈜대우건설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계명대학교 동산의료원 새 병원 신축공사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차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   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98,050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해인사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년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청량사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석조여래좌상 주변정비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7,028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한국농어촌공사       밀양지사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숭진지구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지표수보강개발사업 건설폐기물처리용역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97,143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㈜금광환경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죽곡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삼정그린코아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더베스트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신축공사 중         철거공사 폐기물처리용역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48,400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㈜범어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달구벌대로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1547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41,800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79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㈜예기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 달서구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성서공단로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26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24,260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80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김형태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성서서로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38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28,850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81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전희우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성당동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386-3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번지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필지 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10,240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44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82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케이앤씨개발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조암로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57-7 (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월성동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건물철거공사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11,600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</a:tbl>
          </a:graphicData>
        </a:graphic>
      </p:graphicFrame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467544"/>
            <a:ext cx="3500462" cy="38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5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9" name="Rectangle 88"/>
          <p:cNvSpPr>
            <a:spLocks noChangeArrowheads="1"/>
          </p:cNvSpPr>
          <p:nvPr/>
        </p:nvSpPr>
        <p:spPr bwMode="auto">
          <a:xfrm>
            <a:off x="428604" y="467544"/>
            <a:ext cx="3500462" cy="38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1773238" y="1258888"/>
            <a:ext cx="3313112" cy="576262"/>
            <a:chOff x="1536" y="748"/>
            <a:chExt cx="2166" cy="418"/>
          </a:xfrm>
        </p:grpSpPr>
        <p:sp>
          <p:nvSpPr>
            <p:cNvPr id="14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ctr"/>
              <a:r>
                <a:rPr lang="ko-KR" altLang="en-US" sz="2400" b="1" dirty="0"/>
                <a:t>폐 기 물 처 리 실 적</a:t>
              </a:r>
            </a:p>
          </p:txBody>
        </p:sp>
        <p:grpSp>
          <p:nvGrpSpPr>
            <p:cNvPr id="16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17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9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48680" y="1907704"/>
          <a:ext cx="5857917" cy="653576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6874"/>
                <a:gridCol w="611183"/>
                <a:gridCol w="1107217"/>
                <a:gridCol w="2527408"/>
                <a:gridCol w="717476"/>
                <a:gridCol w="637759"/>
              </a:tblGrid>
              <a:tr h="2944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/>
                        <a:t>(</a:t>
                      </a:r>
                      <a:r>
                        <a:rPr lang="en-US" altLang="ko-KR" sz="900" b="1" u="none" strike="noStrike" dirty="0" smtClean="0"/>
                        <a:t>2015</a:t>
                      </a:r>
                      <a:r>
                        <a:rPr lang="ko-KR" altLang="en-US" sz="900" b="1" u="none" strike="noStrike" dirty="0" smtClean="0"/>
                        <a:t>년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r" fontAlgn="b"/>
                      <a:r>
                        <a:rPr lang="en-US" altLang="ko-KR" sz="900" b="1" u="none" strike="noStrike" dirty="0"/>
                        <a:t>(</a:t>
                      </a:r>
                      <a:r>
                        <a:rPr lang="ko-KR" altLang="en-US" sz="900" b="1" u="none" strike="noStrike" dirty="0"/>
                        <a:t>단위 </a:t>
                      </a:r>
                      <a:r>
                        <a:rPr lang="en-US" altLang="ko-KR" sz="900" b="1" u="none" strike="noStrike" dirty="0"/>
                        <a:t>: </a:t>
                      </a:r>
                      <a:r>
                        <a:rPr lang="ko-KR" altLang="en-US" sz="900" b="1" u="none" strike="noStrike" dirty="0"/>
                        <a:t>천원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34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번호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계약년월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발주처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/>
                        <a:t>용역명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계약금액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4061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83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 건설본부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달서천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하수처리장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유입부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차집관거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이설사업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10,835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4716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84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대구광역시청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서재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리외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개소 주민지원사업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토목건축공사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2,345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46525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85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한국농어촌공사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칠곡지사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천평지구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수리시설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개보수사업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건설폐기물처리용역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차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11,930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86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진영국토관리사무소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국도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호선 양산시 동면지구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개노선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포장도 보수공사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76,403</a:t>
                      </a: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524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87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한수원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㈜월성원자력본부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어일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대본간 우회도로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(2)</a:t>
                      </a:r>
                      <a:r>
                        <a:rPr lang="en-US" altLang="ko-KR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건설공사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413,002</a:t>
                      </a: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944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88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국방시설본부 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경상시설단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50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사단 신병교육대대 교회 신축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6,473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3674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89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대구중부경찰서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삼덕지구대 이전 신축폐기물처리용역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68,342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5002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90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경남도로관리사업소 진주지사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국도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24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호선 죽림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지구 위험도로 개량고사 폐기물처리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20,955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2777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91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육군 제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6128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부대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117-1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재해재난 안전시설 공사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폐기물처리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12,019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4104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92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국방시설본부  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경상시설단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15-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해 정비고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331,469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4760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93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법무부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거창구치소 신축공사 건설폐기물처리용역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차및총괄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667,365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3255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94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아진토건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본리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어린이공원 재정비사업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5303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95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지리종합건설㈜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특공 주둔지 울타리 보수공사 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1,750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3078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96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황매영농조합법인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농장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현대화사업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신축공사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11,000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97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2015-12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에스지신성건설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 월성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미소지움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신축공사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15,500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3014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3117" name="Group 3"/>
          <p:cNvGrpSpPr>
            <a:grpSpLocks/>
          </p:cNvGrpSpPr>
          <p:nvPr/>
        </p:nvGrpSpPr>
        <p:grpSpPr bwMode="auto">
          <a:xfrm>
            <a:off x="1773238" y="1258888"/>
            <a:ext cx="3313112" cy="576262"/>
            <a:chOff x="1536" y="748"/>
            <a:chExt cx="2166" cy="418"/>
          </a:xfrm>
        </p:grpSpPr>
        <p:sp>
          <p:nvSpPr>
            <p:cNvPr id="43118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119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ctr"/>
              <a:r>
                <a:rPr lang="ko-KR" altLang="en-US" sz="2400" b="1"/>
                <a:t>폐 기 물 처 리 실 적</a:t>
              </a:r>
            </a:p>
          </p:txBody>
        </p:sp>
        <p:grpSp>
          <p:nvGrpSpPr>
            <p:cNvPr id="43120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43121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3122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3123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3124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476672" y="2411760"/>
          <a:ext cx="5929356" cy="583264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60007"/>
                <a:gridCol w="618638"/>
                <a:gridCol w="1120720"/>
                <a:gridCol w="2558231"/>
                <a:gridCol w="726226"/>
                <a:gridCol w="645534"/>
              </a:tblGrid>
              <a:tr h="28752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/>
                        <a:t>(2014</a:t>
                      </a:r>
                      <a:r>
                        <a:rPr lang="ko-KR" altLang="en-US" sz="900" b="1" u="none" strike="noStrike" dirty="0"/>
                        <a:t>년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r" fontAlgn="b"/>
                      <a:r>
                        <a:rPr lang="en-US" altLang="ko-KR" sz="900" b="1" u="none" strike="noStrike" dirty="0"/>
                        <a:t>(</a:t>
                      </a:r>
                      <a:r>
                        <a:rPr lang="ko-KR" altLang="en-US" sz="900" b="1" u="none" strike="noStrike" dirty="0"/>
                        <a:t>단위 </a:t>
                      </a:r>
                      <a:r>
                        <a:rPr lang="en-US" altLang="ko-KR" sz="900" b="1" u="none" strike="noStrike" dirty="0"/>
                        <a:t>: </a:t>
                      </a:r>
                      <a:r>
                        <a:rPr lang="ko-KR" altLang="en-US" sz="900" b="1" u="none" strike="noStrike" dirty="0"/>
                        <a:t>천원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번호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계약년월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발주처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용역명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계약금액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2014-01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/>
                        <a:t>사천시청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/>
                        <a:t>사천초등학교</a:t>
                      </a:r>
                      <a:r>
                        <a:rPr lang="en-US" altLang="ko-KR" sz="900" u="none" strike="noStrike" dirty="0" smtClean="0"/>
                        <a:t>~</a:t>
                      </a:r>
                      <a:r>
                        <a:rPr lang="ko-KR" altLang="en-US" sz="900" u="none" strike="noStrike" dirty="0" smtClean="0"/>
                        <a:t>사천중학교간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도시계획도로개설공사</a:t>
                      </a:r>
                      <a:r>
                        <a:rPr lang="ko-KR" altLang="en-US" sz="900" u="none" strike="noStrike" baseline="0" dirty="0" smtClean="0"/>
                        <a:t> 외 </a:t>
                      </a:r>
                      <a:r>
                        <a:rPr lang="en-US" altLang="ko-KR" sz="900" u="none" strike="noStrike" baseline="0" dirty="0" smtClean="0"/>
                        <a:t>3</a:t>
                      </a:r>
                      <a:r>
                        <a:rPr lang="ko-KR" altLang="en-US" sz="900" u="none" strike="noStrike" baseline="0" dirty="0" smtClean="0"/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101,359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2014-01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u="none" strike="noStrike" dirty="0" smtClean="0"/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/>
                        <a:t>(</a:t>
                      </a:r>
                      <a:r>
                        <a:rPr lang="ko-KR" altLang="en-US" sz="900" u="none" strike="noStrike" dirty="0" smtClean="0"/>
                        <a:t>주</a:t>
                      </a:r>
                      <a:r>
                        <a:rPr lang="en-US" altLang="ko-KR" sz="900" u="none" strike="noStrike" dirty="0" smtClean="0"/>
                        <a:t>)</a:t>
                      </a:r>
                      <a:r>
                        <a:rPr lang="ko-KR" altLang="en-US" sz="900" u="none" strike="noStrike" dirty="0" err="1" smtClean="0"/>
                        <a:t>성지이테크</a:t>
                      </a: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/>
                        <a:t>대구달성 열병합발전사업 중 철거공사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폐기물처리 외 </a:t>
                      </a:r>
                      <a:r>
                        <a:rPr lang="en-US" altLang="ko-KR" sz="900" u="none" strike="noStrike" dirty="0" smtClean="0"/>
                        <a:t>2</a:t>
                      </a:r>
                      <a:r>
                        <a:rPr lang="ko-KR" altLang="en-US" sz="900" u="none" strike="noStrike" dirty="0" smtClean="0"/>
                        <a:t>건</a:t>
                      </a: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100,048</a:t>
                      </a: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779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2014-01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/>
                        <a:t>합천군청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smtClean="0"/>
                        <a:t>초계시가지 수해복구공사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smtClean="0"/>
                        <a:t> </a:t>
                      </a:r>
                      <a:r>
                        <a:rPr lang="en-US" altLang="ko-KR" sz="900" u="none" strike="noStrike" smtClean="0"/>
                        <a:t>28,452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2014-01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/>
                        <a:t>합천군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상하수도사업소</a:t>
                      </a: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 smtClean="0"/>
                        <a:t>청덕</a:t>
                      </a:r>
                      <a:r>
                        <a:rPr lang="ko-KR" altLang="en-US" sz="900" u="none" strike="noStrike" dirty="0" smtClean="0"/>
                        <a:t> 농어촌마을하수도 정비사업 폐기물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처리용역 외 </a:t>
                      </a:r>
                      <a:r>
                        <a:rPr lang="en-US" altLang="ko-KR" sz="900" u="none" strike="noStrike" dirty="0" smtClean="0"/>
                        <a:t>1</a:t>
                      </a:r>
                      <a:r>
                        <a:rPr lang="ko-KR" altLang="en-US" sz="900" u="none" strike="noStrike" dirty="0" smtClean="0"/>
                        <a:t>건</a:t>
                      </a: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102,800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2014-02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/>
                        <a:t>(</a:t>
                      </a:r>
                      <a:r>
                        <a:rPr lang="ko-KR" altLang="en-US" sz="900" u="none" strike="noStrike" dirty="0" smtClean="0"/>
                        <a:t>주</a:t>
                      </a:r>
                      <a:r>
                        <a:rPr lang="en-US" altLang="ko-KR" sz="900" u="none" strike="noStrike" dirty="0" smtClean="0"/>
                        <a:t>)</a:t>
                      </a:r>
                      <a:r>
                        <a:rPr lang="ko-KR" altLang="en-US" sz="900" u="none" strike="noStrike" dirty="0" smtClean="0"/>
                        <a:t>내일건설</a:t>
                      </a: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 smtClean="0"/>
                        <a:t>괴전동</a:t>
                      </a:r>
                      <a:r>
                        <a:rPr lang="ko-KR" altLang="en-US" sz="900" u="none" strike="noStrike" dirty="0" smtClean="0"/>
                        <a:t> 우방 </a:t>
                      </a:r>
                      <a:r>
                        <a:rPr lang="ko-KR" altLang="en-US" sz="900" u="none" strike="noStrike" dirty="0" err="1" smtClean="0"/>
                        <a:t>아이유쉘</a:t>
                      </a:r>
                      <a:r>
                        <a:rPr lang="ko-KR" altLang="en-US" sz="900" u="none" strike="noStrike" dirty="0" smtClean="0"/>
                        <a:t> 신축공사 중 철거공사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폐기물처리 외 </a:t>
                      </a:r>
                      <a:r>
                        <a:rPr lang="en-US" altLang="ko-KR" sz="900" u="none" strike="noStrike" dirty="0" smtClean="0"/>
                        <a:t>8</a:t>
                      </a:r>
                      <a:r>
                        <a:rPr lang="ko-KR" altLang="en-US" sz="900" u="none" strike="noStrike" dirty="0" smtClean="0"/>
                        <a:t>건</a:t>
                      </a: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310,493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2014-02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 smtClean="0"/>
                        <a:t>함안군청</a:t>
                      </a: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동촌도로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정비공사 건설폐기물처리용역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26,950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한국도로공사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부산경남본부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남해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지선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10.6km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선형개량공사 건설폐기물처리용역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60,937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㈜일류건설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케이티엔지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구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대구공장 건물 및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지장물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차 철거공사 외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212,324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한국남동발전㈜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본사사옥건설현장 건설폐기물 위탁처리 용역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연간단가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69,809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10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산청군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상하수도사업소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/>
                        <a:t>산청</a:t>
                      </a:r>
                      <a:r>
                        <a:rPr lang="en-US" altLang="ko-KR" sz="900" u="none" strike="noStrike" dirty="0" smtClean="0"/>
                        <a:t>.</a:t>
                      </a:r>
                      <a:r>
                        <a:rPr lang="ko-KR" altLang="en-US" sz="900" u="none" strike="noStrike" dirty="0" err="1" smtClean="0"/>
                        <a:t>생초</a:t>
                      </a:r>
                      <a:r>
                        <a:rPr lang="ko-KR" altLang="en-US" sz="900" u="none" strike="noStrike" dirty="0" smtClean="0"/>
                        <a:t> 지방상수도 통합 및 확장공사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폐기물처리용역</a:t>
                      </a:r>
                      <a:r>
                        <a:rPr lang="ko-KR" altLang="en-US" sz="900" b="0" i="0" u="none" strike="noStrike" baseline="0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외 </a:t>
                      </a:r>
                      <a:r>
                        <a:rPr lang="en-US" altLang="ko-KR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71,404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11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경상남도청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 smtClean="0"/>
                        <a:t>한림</a:t>
                      </a:r>
                      <a:r>
                        <a:rPr lang="en-US" altLang="ko-KR" sz="900" u="none" strike="noStrike" dirty="0" smtClean="0"/>
                        <a:t>~</a:t>
                      </a:r>
                      <a:r>
                        <a:rPr lang="ko-KR" altLang="en-US" sz="900" u="none" strike="noStrike" dirty="0" err="1" smtClean="0"/>
                        <a:t>생림간</a:t>
                      </a:r>
                      <a:r>
                        <a:rPr lang="ko-KR" altLang="en-US" sz="900" u="none" strike="noStrike" dirty="0" smtClean="0"/>
                        <a:t> 도로건설공사 건설폐기물처리용역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 smtClean="0"/>
                        <a:t> </a:t>
                      </a:r>
                      <a:r>
                        <a:rPr lang="en-US" altLang="ko-KR" sz="900" u="none" strike="noStrike" dirty="0" smtClean="0"/>
                        <a:t>28,514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예진개발</a:t>
                      </a:r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/>
                        <a:t>주</a:t>
                      </a:r>
                      <a:r>
                        <a:rPr lang="en-US" altLang="ko-KR" sz="900" u="none" strike="noStrike" dirty="0"/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안경산업 </a:t>
                      </a:r>
                      <a:r>
                        <a:rPr lang="ko-KR" altLang="en-US" sz="900" u="none" strike="noStrike" dirty="0" err="1"/>
                        <a:t>토탈비즈니스센터</a:t>
                      </a:r>
                      <a:r>
                        <a:rPr lang="ko-KR" altLang="en-US" sz="900" u="none" strike="noStrike" dirty="0"/>
                        <a:t>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건립공사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38,608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13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/>
                        <a:t>부산진해경제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err="1" smtClean="0"/>
                        <a:t>자유구역청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신항북측배후지</a:t>
                      </a:r>
                      <a:r>
                        <a:rPr lang="en-US" altLang="ko-KR" sz="900" u="none" strike="noStrike" dirty="0"/>
                        <a:t>~</a:t>
                      </a:r>
                      <a:r>
                        <a:rPr lang="ko-KR" altLang="en-US" sz="900" u="none" strike="noStrike" dirty="0"/>
                        <a:t>용원간 연결도로 개설공사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건설폐기물처리용역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24,236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세종건설</a:t>
                      </a:r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/>
                        <a:t>주</a:t>
                      </a:r>
                      <a:r>
                        <a:rPr lang="en-US" altLang="ko-KR" sz="900" u="none" strike="noStrike" dirty="0"/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이현동 </a:t>
                      </a:r>
                      <a:r>
                        <a:rPr lang="en-US" altLang="ko-KR" sz="900" u="none" strike="noStrike" dirty="0"/>
                        <a:t>42-87</a:t>
                      </a:r>
                      <a:r>
                        <a:rPr lang="ko-KR" altLang="en-US" sz="900" u="none" strike="noStrike" dirty="0"/>
                        <a:t>번지 공장건물철거공사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21,922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12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15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미진건설</a:t>
                      </a:r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/>
                        <a:t>주</a:t>
                      </a:r>
                      <a:r>
                        <a:rPr lang="en-US" altLang="ko-KR" sz="900" u="none" strike="noStrike" dirty="0"/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달성 미진 </a:t>
                      </a:r>
                      <a:r>
                        <a:rPr lang="ko-KR" altLang="en-US" sz="900" u="none" strike="noStrike" dirty="0" err="1"/>
                        <a:t>이지비아</a:t>
                      </a:r>
                      <a:r>
                        <a:rPr lang="ko-KR" altLang="en-US" sz="900" u="none" strike="noStrike" dirty="0"/>
                        <a:t> 신축공사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21,506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4062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smtClean="0"/>
                        <a:t>16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이수건설 주식회사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브라운스톤</a:t>
                      </a:r>
                      <a:r>
                        <a:rPr lang="ko-KR" altLang="en-US" sz="900" u="none" strike="noStrike" dirty="0"/>
                        <a:t> 범어 주거복합 신축공사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22,176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038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4141" name="Group 3"/>
          <p:cNvGrpSpPr>
            <a:grpSpLocks/>
          </p:cNvGrpSpPr>
          <p:nvPr/>
        </p:nvGrpSpPr>
        <p:grpSpPr bwMode="auto">
          <a:xfrm>
            <a:off x="1773238" y="1258888"/>
            <a:ext cx="3313112" cy="576262"/>
            <a:chOff x="1536" y="748"/>
            <a:chExt cx="2166" cy="418"/>
          </a:xfrm>
        </p:grpSpPr>
        <p:sp>
          <p:nvSpPr>
            <p:cNvPr id="44142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143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ctr"/>
              <a:r>
                <a:rPr lang="ko-KR" altLang="en-US" sz="2400" b="1"/>
                <a:t>폐 기 물 처 리 실 적</a:t>
              </a:r>
            </a:p>
          </p:txBody>
        </p:sp>
        <p:grpSp>
          <p:nvGrpSpPr>
            <p:cNvPr id="44144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4414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414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4414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4414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7" name="그림 16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18" name="Text Box 7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21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404664" y="2123728"/>
          <a:ext cx="6000791" cy="596899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63138"/>
                <a:gridCol w="626091"/>
                <a:gridCol w="1134221"/>
                <a:gridCol w="2589052"/>
                <a:gridCol w="734976"/>
                <a:gridCol w="653313"/>
              </a:tblGrid>
              <a:tr h="28260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/>
                        <a:t>(2014</a:t>
                      </a:r>
                      <a:r>
                        <a:rPr lang="ko-KR" altLang="en-US" sz="900" b="1" u="none" strike="noStrike" dirty="0"/>
                        <a:t>년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r" fontAlgn="b"/>
                      <a:r>
                        <a:rPr lang="en-US" altLang="ko-KR" sz="900" b="1" u="none" strike="noStrike" dirty="0"/>
                        <a:t>(</a:t>
                      </a:r>
                      <a:r>
                        <a:rPr lang="ko-KR" altLang="en-US" sz="900" b="1" u="none" strike="noStrike" dirty="0"/>
                        <a:t>단위 </a:t>
                      </a:r>
                      <a:r>
                        <a:rPr lang="en-US" altLang="ko-KR" sz="900" b="1" u="none" strike="noStrike" dirty="0"/>
                        <a:t>: </a:t>
                      </a:r>
                      <a:r>
                        <a:rPr lang="ko-KR" altLang="en-US" sz="900" b="1" u="none" strike="noStrike" dirty="0"/>
                        <a:t>천원</a:t>
                      </a:r>
                      <a:r>
                        <a:rPr lang="en-US" altLang="ko-KR" sz="900" b="1" u="none" strike="noStrike" dirty="0"/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15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번호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계약년월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발주처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/>
                        <a:t>용역명</a:t>
                      </a:r>
                      <a:endParaRPr lang="ko-KR" altLang="en-US" sz="900" b="1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계약금액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/>
                        <a:t>비고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233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17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/>
                        <a:t>주</a:t>
                      </a:r>
                      <a:r>
                        <a:rPr lang="en-US" altLang="ko-KR" sz="900" u="none" strike="noStrike" dirty="0"/>
                        <a:t>)</a:t>
                      </a:r>
                      <a:r>
                        <a:rPr lang="ko-KR" altLang="en-US" sz="900" u="none" strike="noStrike" dirty="0" err="1"/>
                        <a:t>한진중공업</a:t>
                      </a:r>
                      <a:r>
                        <a:rPr lang="ko-KR" altLang="en-US" sz="900" u="none" strike="noStrike" dirty="0"/>
                        <a:t>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건설부문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대구염색 환경설비 및 시설공사 중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폐기물처리용역 외 </a:t>
                      </a:r>
                      <a:r>
                        <a:rPr lang="en-US" altLang="ko-KR" sz="900" u="none" strike="noStrike" dirty="0" smtClean="0"/>
                        <a:t>4</a:t>
                      </a:r>
                      <a:r>
                        <a:rPr lang="ko-KR" altLang="en-US" sz="900" u="none" strike="noStrike" dirty="0" smtClean="0"/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 smtClean="0"/>
                        <a:t>229,977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</a:tr>
              <a:tr h="3233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/>
                        <a:t>주</a:t>
                      </a:r>
                      <a:r>
                        <a:rPr lang="en-US" altLang="ko-KR" sz="900" u="none" strike="noStrike" dirty="0"/>
                        <a:t>)</a:t>
                      </a:r>
                      <a:r>
                        <a:rPr lang="ko-KR" altLang="en-US" sz="900" u="none" strike="noStrike" dirty="0"/>
                        <a:t>흥덕건설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구</a:t>
                      </a:r>
                      <a:r>
                        <a:rPr lang="en-US" altLang="ko-KR" sz="900" u="none" strike="noStrike" dirty="0"/>
                        <a:t>)</a:t>
                      </a:r>
                      <a:r>
                        <a:rPr lang="ko-KR" altLang="en-US" sz="900" u="none" strike="noStrike" dirty="0"/>
                        <a:t>대구공장 건물 및 </a:t>
                      </a:r>
                      <a:r>
                        <a:rPr lang="ko-KR" altLang="en-US" sz="900" u="none" strike="noStrike" dirty="0" err="1"/>
                        <a:t>지장물</a:t>
                      </a:r>
                      <a:r>
                        <a:rPr lang="ko-KR" altLang="en-US" sz="900" u="none" strike="noStrike" dirty="0"/>
                        <a:t>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en-US" altLang="ko-KR" sz="900" u="none" strike="noStrike" dirty="0" smtClean="0"/>
                        <a:t>2</a:t>
                      </a:r>
                      <a:r>
                        <a:rPr lang="ko-KR" altLang="en-US" sz="900" u="none" strike="noStrike" dirty="0"/>
                        <a:t>차 철거공사 폐기물처리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39,886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2014-10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841" marR="3841" marT="38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/>
                        <a:t>주</a:t>
                      </a:r>
                      <a:r>
                        <a:rPr lang="en-US" altLang="ko-KR" sz="900" u="none" strike="noStrike" dirty="0"/>
                        <a:t>)</a:t>
                      </a:r>
                      <a:r>
                        <a:rPr lang="ko-KR" altLang="en-US" sz="900" u="none" strike="noStrike" dirty="0"/>
                        <a:t>하이테크알파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대천동</a:t>
                      </a:r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449-1 </a:t>
                      </a:r>
                      <a:r>
                        <a:rPr lang="ko-KR" altLang="en-US" sz="900" u="none" strike="noStrike" dirty="0"/>
                        <a:t>공장철거공사 중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21,175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대구시북구청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북부처리구역</a:t>
                      </a:r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/>
                        <a:t>대구과학대주변</a:t>
                      </a:r>
                      <a:r>
                        <a:rPr lang="en-US" altLang="ko-KR" sz="900" u="none" strike="noStrike" dirty="0"/>
                        <a:t>)</a:t>
                      </a:r>
                      <a:r>
                        <a:rPr lang="ko-KR" altLang="en-US" sz="900" u="none" strike="noStrike" dirty="0" err="1"/>
                        <a:t>하수관거정비</a:t>
                      </a:r>
                      <a:r>
                        <a:rPr lang="ko-KR" altLang="en-US" sz="900" u="none" strike="noStrike" dirty="0"/>
                        <a:t>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en-US" altLang="ko-KR" sz="900" u="none" strike="noStrike" dirty="0" smtClean="0"/>
                        <a:t>3</a:t>
                      </a:r>
                      <a:r>
                        <a:rPr lang="ko-KR" altLang="en-US" sz="900" u="none" strike="noStrike" dirty="0" err="1" smtClean="0"/>
                        <a:t>차공사</a:t>
                      </a:r>
                      <a:r>
                        <a:rPr lang="ko-KR" altLang="en-US" sz="900" u="none" strike="noStrike" dirty="0" smtClean="0"/>
                        <a:t> 외 </a:t>
                      </a:r>
                      <a:r>
                        <a:rPr lang="en-US" altLang="ko-KR" sz="900" u="none" strike="noStrike" dirty="0" smtClean="0"/>
                        <a:t>2</a:t>
                      </a:r>
                      <a:r>
                        <a:rPr lang="ko-KR" altLang="en-US" sz="900" u="none" strike="noStrike" dirty="0" smtClean="0"/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115,398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4813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/>
                        <a:t>2014-06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이진종합건설</a:t>
                      </a:r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/>
                        <a:t>주</a:t>
                      </a:r>
                      <a:r>
                        <a:rPr lang="en-US" altLang="ko-KR" sz="900" u="none" strike="noStrike" dirty="0"/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대구화원 </a:t>
                      </a:r>
                      <a:r>
                        <a:rPr lang="ko-KR" altLang="en-US" sz="900" u="none" strike="noStrike" dirty="0" err="1"/>
                        <a:t>이진캐스빌</a:t>
                      </a:r>
                      <a:r>
                        <a:rPr lang="ko-KR" altLang="en-US" sz="900" u="none" strike="noStrike" dirty="0"/>
                        <a:t> 신축공사 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24,684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41948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/>
                        <a:t>대구광역시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교육청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대구광역시교육연수원 이전공사에 따른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223,338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2014-07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/>
                        <a:t>대구도시철도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건설본부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대구도시철도 </a:t>
                      </a:r>
                      <a:r>
                        <a:rPr lang="en-US" altLang="ko-KR" sz="900" u="none" strike="noStrike" dirty="0"/>
                        <a:t>3</a:t>
                      </a:r>
                      <a:r>
                        <a:rPr lang="ko-KR" altLang="en-US" sz="900" u="none" strike="noStrike" dirty="0"/>
                        <a:t>호선 </a:t>
                      </a:r>
                      <a:r>
                        <a:rPr lang="en-US" altLang="ko-KR" sz="900" u="none" strike="noStrike" dirty="0"/>
                        <a:t>6</a:t>
                      </a:r>
                      <a:r>
                        <a:rPr lang="ko-KR" altLang="en-US" sz="900" u="none" strike="noStrike" dirty="0"/>
                        <a:t>공구</a:t>
                      </a:r>
                      <a:r>
                        <a:rPr lang="en-US" altLang="ko-KR" sz="900" u="none" strike="noStrike" dirty="0"/>
                        <a:t>(</a:t>
                      </a:r>
                      <a:r>
                        <a:rPr lang="ko-KR" altLang="en-US" sz="900" u="none" strike="noStrike" dirty="0" err="1"/>
                        <a:t>명덕로구간</a:t>
                      </a:r>
                      <a:r>
                        <a:rPr lang="en-US" altLang="ko-KR" sz="900" u="none" strike="noStrike" dirty="0"/>
                        <a:t>)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건설공사</a:t>
                      </a:r>
                      <a:r>
                        <a:rPr lang="ko-KR" altLang="en-US" sz="900" u="none" strike="noStrike" baseline="0" dirty="0" smtClean="0"/>
                        <a:t> 외 </a:t>
                      </a:r>
                      <a:r>
                        <a:rPr lang="en-US" altLang="ko-KR" sz="900" u="none" strike="noStrike" baseline="0" dirty="0" smtClean="0"/>
                        <a:t>2</a:t>
                      </a:r>
                      <a:r>
                        <a:rPr lang="ko-KR" altLang="en-US" sz="900" u="none" strike="noStrike" baseline="0" dirty="0" smtClean="0"/>
                        <a:t>건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150,077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대구광역시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중구청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신천좌안지역</a:t>
                      </a:r>
                      <a:r>
                        <a:rPr lang="ko-KR" altLang="en-US" sz="900" u="none" strike="noStrike" dirty="0"/>
                        <a:t> </a:t>
                      </a:r>
                      <a:r>
                        <a:rPr lang="ko-KR" altLang="en-US" sz="900" u="none" strike="noStrike" dirty="0" err="1"/>
                        <a:t>오수관로</a:t>
                      </a:r>
                      <a:r>
                        <a:rPr lang="ko-KR" altLang="en-US" sz="900" u="none" strike="noStrike" dirty="0"/>
                        <a:t> 설치공사</a:t>
                      </a:r>
                      <a:r>
                        <a:rPr lang="en-US" altLang="ko-KR" sz="900" u="none" strike="noStrike" dirty="0"/>
                        <a:t>(4</a:t>
                      </a:r>
                      <a:r>
                        <a:rPr lang="ko-KR" altLang="en-US" sz="900" u="none" strike="noStrike" dirty="0"/>
                        <a:t>차</a:t>
                      </a:r>
                      <a:r>
                        <a:rPr lang="en-US" altLang="ko-KR" sz="900" u="none" strike="noStrike" dirty="0"/>
                        <a:t>)</a:t>
                      </a:r>
                      <a:r>
                        <a:rPr lang="ko-KR" altLang="en-US" sz="900" u="none" strike="noStrike" dirty="0"/>
                        <a:t>동인</a:t>
                      </a:r>
                      <a:r>
                        <a:rPr lang="en-US" altLang="ko-KR" sz="900" u="none" strike="noStrike" dirty="0"/>
                        <a:t>.</a:t>
                      </a:r>
                      <a:r>
                        <a:rPr lang="ko-KR" altLang="en-US" sz="900" u="none" strike="noStrike" dirty="0" err="1"/>
                        <a:t>삼덕동</a:t>
                      </a:r>
                      <a:r>
                        <a:rPr lang="ko-KR" altLang="en-US" sz="900" u="none" strike="noStrike" dirty="0"/>
                        <a:t> </a:t>
                      </a:r>
                      <a:r>
                        <a:rPr lang="ko-KR" altLang="en-US" sz="900" u="none" strike="noStrike" dirty="0" smtClean="0"/>
                        <a:t>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39,373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4337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한국토지주택공사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대구경북지역본부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대구옥포</a:t>
                      </a:r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A-2BL 2</a:t>
                      </a:r>
                      <a:r>
                        <a:rPr lang="ko-KR" altLang="en-US" sz="900" u="none" strike="noStrike" dirty="0"/>
                        <a:t>공구 건설폐기물 위탁처리용역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70,000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4210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대구국토관리사무소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국도</a:t>
                      </a:r>
                      <a:r>
                        <a:rPr lang="en-US" altLang="ko-KR" sz="900" u="none" strike="noStrike" dirty="0"/>
                        <a:t>30</a:t>
                      </a:r>
                      <a:r>
                        <a:rPr lang="ko-KR" altLang="en-US" sz="900" u="none" strike="noStrike" dirty="0"/>
                        <a:t>호선 달성 다사 </a:t>
                      </a:r>
                      <a:r>
                        <a:rPr lang="ko-KR" altLang="en-US" sz="900" u="none" strike="noStrike" dirty="0" err="1"/>
                        <a:t>문양리</a:t>
                      </a:r>
                      <a:r>
                        <a:rPr lang="ko-KR" altLang="en-US" sz="900" u="none" strike="noStrike" dirty="0"/>
                        <a:t> 외 </a:t>
                      </a:r>
                      <a:r>
                        <a:rPr lang="en-US" altLang="ko-KR" sz="900" u="none" strike="noStrike" dirty="0"/>
                        <a:t>1</a:t>
                      </a:r>
                      <a:r>
                        <a:rPr lang="ko-KR" altLang="en-US" sz="900" u="none" strike="noStrike" dirty="0"/>
                        <a:t>개소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교차로개선공사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22,243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452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경북대학교 사무국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경북대학교 </a:t>
                      </a:r>
                      <a:r>
                        <a:rPr lang="ko-KR" altLang="en-US" sz="900" u="none" strike="noStrike" dirty="0" err="1"/>
                        <a:t>사대부중</a:t>
                      </a:r>
                      <a:r>
                        <a:rPr lang="ko-KR" altLang="en-US" sz="900" u="none" strike="noStrike" dirty="0"/>
                        <a:t> 체육</a:t>
                      </a:r>
                      <a:r>
                        <a:rPr lang="en-US" altLang="ko-KR" sz="900" u="none" strike="noStrike" dirty="0"/>
                        <a:t>, </a:t>
                      </a:r>
                      <a:r>
                        <a:rPr lang="ko-KR" altLang="en-US" sz="900" u="none" strike="noStrike" dirty="0"/>
                        <a:t>휴게시설 조성공사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건설폐기물처리용역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20,759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4114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달성군청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다사 서재 재해위험지구 정비공사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건설폐기물 수집운반 처리용역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/>
                        <a:t>30,397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  <a:tr h="4337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/>
                        <a:t>2014-12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대구광역시 </a:t>
                      </a:r>
                      <a:endParaRPr lang="en-US" altLang="ko-KR" sz="900" u="none" strike="noStrike" dirty="0" smtClean="0"/>
                    </a:p>
                    <a:p>
                      <a:pPr algn="ctr" fontAlgn="ctr"/>
                      <a:r>
                        <a:rPr lang="ko-KR" altLang="en-US" sz="900" u="none" strike="noStrike" dirty="0" smtClean="0"/>
                        <a:t>달서구청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/>
                        <a:t>유천교</a:t>
                      </a:r>
                      <a:r>
                        <a:rPr lang="ko-KR" altLang="en-US" sz="900" u="none" strike="noStrike" dirty="0"/>
                        <a:t> 일원 </a:t>
                      </a:r>
                      <a:r>
                        <a:rPr lang="ko-KR" altLang="en-US" sz="900" u="none" strike="noStrike" dirty="0" err="1"/>
                        <a:t>하수관거</a:t>
                      </a:r>
                      <a:r>
                        <a:rPr lang="ko-KR" altLang="en-US" sz="900" u="none" strike="noStrike" dirty="0"/>
                        <a:t> 정비공사</a:t>
                      </a:r>
                      <a:r>
                        <a:rPr lang="en-US" altLang="ko-KR" sz="900" u="none" strike="noStrike" dirty="0"/>
                        <a:t>(3</a:t>
                      </a:r>
                      <a:r>
                        <a:rPr lang="ko-KR" altLang="en-US" sz="900" u="none" strike="noStrike" dirty="0"/>
                        <a:t>차</a:t>
                      </a:r>
                      <a:r>
                        <a:rPr lang="en-US" altLang="ko-KR" sz="900" u="none" strike="noStrike" dirty="0" smtClean="0"/>
                        <a:t>) </a:t>
                      </a:r>
                      <a:r>
                        <a:rPr lang="ko-KR" altLang="en-US" sz="900" u="none" strike="noStrike" dirty="0" smtClean="0"/>
                        <a:t>외 </a:t>
                      </a:r>
                      <a:r>
                        <a:rPr lang="en-US" altLang="ko-KR" sz="900" u="none" strike="noStrike" dirty="0" smtClean="0"/>
                        <a:t>4</a:t>
                      </a:r>
                      <a:r>
                        <a:rPr lang="ko-KR" altLang="en-US" sz="900" u="none" strike="noStrike" dirty="0" smtClean="0"/>
                        <a:t>건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/>
                        <a:t> </a:t>
                      </a:r>
                      <a:r>
                        <a:rPr lang="en-US" altLang="ko-KR" sz="900" u="none" strike="noStrike" dirty="0" smtClean="0"/>
                        <a:t>155,658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52" marR="3652" marT="36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4025" marR="4025" marT="40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26988" y="2411413"/>
            <a:ext cx="6858000" cy="1008062"/>
          </a:xfrm>
          <a:prstGeom prst="rect">
            <a:avLst/>
          </a:prstGeom>
          <a:solidFill>
            <a:srgbClr val="BFCFC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0179" name="Picture 3" descr="f-5_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6288" y="0"/>
            <a:ext cx="100171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2925763" y="3135313"/>
            <a:ext cx="2519362" cy="14128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>
            <a:off x="1935163" y="3135313"/>
            <a:ext cx="3509962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2349500" y="2627313"/>
            <a:ext cx="3284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r>
              <a:rPr lang="ko-KR" altLang="en-US" sz="2000" b="1">
                <a:solidFill>
                  <a:srgbClr val="009999"/>
                </a:solidFill>
              </a:rPr>
              <a:t>건설폐기물 처리 관련자료</a:t>
            </a: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2001838" y="2500313"/>
            <a:ext cx="144462" cy="276225"/>
          </a:xfrm>
          <a:prstGeom prst="rect">
            <a:avLst/>
          </a:prstGeom>
          <a:solidFill>
            <a:srgbClr val="D1BF7F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D1BF7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1844675" y="2890838"/>
            <a:ext cx="142875" cy="276225"/>
          </a:xfrm>
          <a:prstGeom prst="rect">
            <a:avLst/>
          </a:prstGeom>
          <a:solidFill>
            <a:srgbClr val="C99BC8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C99BC8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1844675" y="2573338"/>
            <a:ext cx="142875" cy="277812"/>
          </a:xfrm>
          <a:prstGeom prst="rect">
            <a:avLst/>
          </a:prstGeom>
          <a:solidFill>
            <a:srgbClr val="B7BE9A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B7BE9A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1944688" y="3071813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203" name="Group 3"/>
          <p:cNvGrpSpPr>
            <a:grpSpLocks/>
          </p:cNvGrpSpPr>
          <p:nvPr/>
        </p:nvGrpSpPr>
        <p:grpSpPr bwMode="auto">
          <a:xfrm>
            <a:off x="1268413" y="1187450"/>
            <a:ext cx="4248150" cy="663575"/>
            <a:chOff x="1536" y="748"/>
            <a:chExt cx="2166" cy="418"/>
          </a:xfrm>
        </p:grpSpPr>
        <p:sp>
          <p:nvSpPr>
            <p:cNvPr id="51241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242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dist"/>
              <a:r>
                <a:rPr lang="ko-KR" altLang="en-US" sz="2400" b="1"/>
                <a:t>폐기물의 정의 및 관리절차</a:t>
              </a:r>
            </a:p>
          </p:txBody>
        </p:sp>
        <p:grpSp>
          <p:nvGrpSpPr>
            <p:cNvPr id="51243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51244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51245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51246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51247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51204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206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1208" name="Picture 16" descr="BD1498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275" y="2339975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9" name="Text Box 17"/>
          <p:cNvSpPr txBox="1">
            <a:spLocks noChangeArrowheads="1"/>
          </p:cNvSpPr>
          <p:nvPr/>
        </p:nvSpPr>
        <p:spPr bwMode="auto">
          <a:xfrm>
            <a:off x="765175" y="2339975"/>
            <a:ext cx="2016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 b="1"/>
              <a:t>폐기물이란</a:t>
            </a:r>
            <a:r>
              <a:rPr lang="en-US" altLang="ko-KR" sz="1200" b="1"/>
              <a:t>?</a:t>
            </a:r>
          </a:p>
        </p:txBody>
      </p:sp>
      <p:sp>
        <p:nvSpPr>
          <p:cNvPr id="51210" name="Text Box 18"/>
          <p:cNvSpPr txBox="1">
            <a:spLocks noChangeArrowheads="1"/>
          </p:cNvSpPr>
          <p:nvPr/>
        </p:nvSpPr>
        <p:spPr bwMode="auto">
          <a:xfrm>
            <a:off x="765175" y="2555875"/>
            <a:ext cx="43211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100"/>
              <a:t>폐기물이란 쓰레기</a:t>
            </a:r>
            <a:r>
              <a:rPr lang="en-US" altLang="ko-KR" sz="1100"/>
              <a:t>, </a:t>
            </a:r>
            <a:r>
              <a:rPr lang="ko-KR" altLang="en-US" sz="1100"/>
              <a:t>연소재</a:t>
            </a:r>
            <a:r>
              <a:rPr lang="en-US" altLang="ko-KR" sz="1100"/>
              <a:t>, </a:t>
            </a:r>
            <a:r>
              <a:rPr lang="ko-KR" altLang="en-US" sz="1100"/>
              <a:t>오니</a:t>
            </a:r>
            <a:r>
              <a:rPr lang="en-US" altLang="ko-KR" sz="1100"/>
              <a:t>, </a:t>
            </a:r>
            <a:r>
              <a:rPr lang="ko-KR" altLang="en-US" sz="1100"/>
              <a:t>폐유</a:t>
            </a:r>
            <a:r>
              <a:rPr lang="en-US" altLang="ko-KR" sz="1100"/>
              <a:t>, </a:t>
            </a:r>
            <a:r>
              <a:rPr lang="ko-KR" altLang="en-US" sz="1100"/>
              <a:t>폐산</a:t>
            </a:r>
            <a:r>
              <a:rPr lang="en-US" altLang="ko-KR" sz="1100"/>
              <a:t>, </a:t>
            </a:r>
            <a:r>
              <a:rPr lang="ko-KR" altLang="en-US" sz="1100"/>
              <a:t>폐알칼리</a:t>
            </a:r>
            <a:r>
              <a:rPr lang="en-US" altLang="ko-KR" sz="1100"/>
              <a:t>, </a:t>
            </a:r>
            <a:r>
              <a:rPr lang="ko-KR" altLang="en-US" sz="1100"/>
              <a:t>동물의 사체 등으로서 사람의 생활이나 사업활동에 필요하지 아니하게 된 물질을 말한다</a:t>
            </a:r>
            <a:r>
              <a:rPr lang="en-US" altLang="ko-KR" sz="1100"/>
              <a:t>.</a:t>
            </a:r>
          </a:p>
        </p:txBody>
      </p:sp>
      <p:sp>
        <p:nvSpPr>
          <p:cNvPr id="51211" name="Rectangle 19"/>
          <p:cNvSpPr>
            <a:spLocks noChangeArrowheads="1"/>
          </p:cNvSpPr>
          <p:nvPr/>
        </p:nvSpPr>
        <p:spPr bwMode="auto">
          <a:xfrm>
            <a:off x="404813" y="1908175"/>
            <a:ext cx="5903912" cy="287338"/>
          </a:xfrm>
          <a:prstGeom prst="rect">
            <a:avLst/>
          </a:prstGeom>
          <a:gradFill rotWithShape="1">
            <a:gsLst>
              <a:gs pos="0">
                <a:srgbClr val="5E765E"/>
              </a:gs>
              <a:gs pos="100000">
                <a:srgbClr val="CCFFCC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300" b="1">
                <a:latin typeface="HY그래픽M" pitchFamily="18" charset="-127"/>
                <a:ea typeface="HY그래픽M" pitchFamily="18" charset="-127"/>
              </a:rPr>
              <a:t>폐기물의 정의</a:t>
            </a:r>
          </a:p>
        </p:txBody>
      </p:sp>
      <p:sp>
        <p:nvSpPr>
          <p:cNvPr id="51212" name="Text Box 20"/>
          <p:cNvSpPr txBox="1">
            <a:spLocks noChangeArrowheads="1"/>
          </p:cNvSpPr>
          <p:nvPr/>
        </p:nvSpPr>
        <p:spPr bwMode="auto">
          <a:xfrm>
            <a:off x="1270000" y="3203575"/>
            <a:ext cx="489585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5000"/>
              </a:lnSpc>
              <a:spcBef>
                <a:spcPct val="50000"/>
              </a:spcBef>
            </a:pPr>
            <a:r>
              <a:rPr lang="ko-KR" altLang="en-US" sz="1000" b="1"/>
              <a:t>사업장폐기물</a:t>
            </a:r>
          </a:p>
          <a:p>
            <a:pPr marL="342900" indent="-342900">
              <a:lnSpc>
                <a:spcPct val="85000"/>
              </a:lnSpc>
              <a:spcBef>
                <a:spcPct val="50000"/>
              </a:spcBef>
              <a:buFontTx/>
              <a:buAutoNum type="arabicPeriod"/>
            </a:pPr>
            <a:r>
              <a:rPr lang="ko-KR" altLang="en-US" sz="1000"/>
              <a:t>배출시설을 설치 운영하는 사업장</a:t>
            </a:r>
            <a:r>
              <a:rPr lang="en-US" altLang="ko-KR" sz="1000"/>
              <a:t>(</a:t>
            </a:r>
            <a:r>
              <a:rPr lang="ko-KR" altLang="en-US" sz="1000"/>
              <a:t>대기</a:t>
            </a:r>
            <a:r>
              <a:rPr lang="en-US" altLang="ko-KR" sz="1000"/>
              <a:t>,</a:t>
            </a:r>
            <a:r>
              <a:rPr lang="ko-KR" altLang="en-US" sz="1000"/>
              <a:t>수질</a:t>
            </a:r>
            <a:r>
              <a:rPr lang="en-US" altLang="ko-KR" sz="1000"/>
              <a:t>,</a:t>
            </a:r>
            <a:r>
              <a:rPr lang="ko-KR" altLang="en-US" sz="1000"/>
              <a:t>소음진동</a:t>
            </a:r>
            <a:r>
              <a:rPr lang="en-US" altLang="ko-KR" sz="1000"/>
              <a:t>)</a:t>
            </a:r>
            <a:r>
              <a:rPr lang="ko-KR" altLang="en-US" sz="1000"/>
              <a:t>에서 배출하는 폐기물</a:t>
            </a:r>
          </a:p>
          <a:p>
            <a:pPr marL="342900" indent="-342900">
              <a:lnSpc>
                <a:spcPct val="85000"/>
              </a:lnSpc>
              <a:spcBef>
                <a:spcPct val="50000"/>
              </a:spcBef>
              <a:buFontTx/>
              <a:buAutoNum type="arabicPeriod"/>
            </a:pPr>
            <a:r>
              <a:rPr lang="ko-KR" altLang="en-US" sz="1000"/>
              <a:t>건설공사장</a:t>
            </a:r>
            <a:r>
              <a:rPr lang="en-US" altLang="ko-KR" sz="1000"/>
              <a:t>,</a:t>
            </a:r>
            <a:r>
              <a:rPr lang="ko-KR" altLang="en-US" sz="1000"/>
              <a:t>폐수종말처리시설 및 폐기물처리시설 운영 시 발생하는 폐기물</a:t>
            </a:r>
          </a:p>
        </p:txBody>
      </p:sp>
      <p:pic>
        <p:nvPicPr>
          <p:cNvPr id="51213" name="Picture 21" descr="BD1516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8563" y="327501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4" name="Text Box 22"/>
          <p:cNvSpPr txBox="1">
            <a:spLocks noChangeArrowheads="1"/>
          </p:cNvSpPr>
          <p:nvPr/>
        </p:nvSpPr>
        <p:spPr bwMode="auto">
          <a:xfrm>
            <a:off x="1270000" y="3851275"/>
            <a:ext cx="51117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5000"/>
              </a:lnSpc>
              <a:spcBef>
                <a:spcPct val="50000"/>
              </a:spcBef>
            </a:pPr>
            <a:r>
              <a:rPr lang="ko-KR" altLang="en-US" sz="1000" b="1"/>
              <a:t>지정폐기물</a:t>
            </a:r>
          </a:p>
          <a:p>
            <a:pPr marL="342900" indent="-342900">
              <a:lnSpc>
                <a:spcPct val="85000"/>
              </a:lnSpc>
              <a:spcBef>
                <a:spcPct val="50000"/>
              </a:spcBef>
              <a:buFontTx/>
              <a:buAutoNum type="arabicPeriod"/>
            </a:pPr>
            <a:r>
              <a:rPr lang="ko-KR" altLang="en-US" sz="1000"/>
              <a:t>사업장폐기물 중 폐유</a:t>
            </a:r>
            <a:r>
              <a:rPr lang="en-US" altLang="ko-KR" sz="1000"/>
              <a:t>, </a:t>
            </a:r>
            <a:r>
              <a:rPr lang="ko-KR" altLang="en-US" sz="1000"/>
              <a:t>폐산</a:t>
            </a:r>
            <a:r>
              <a:rPr lang="en-US" altLang="ko-KR" sz="1000"/>
              <a:t>, </a:t>
            </a:r>
            <a:r>
              <a:rPr lang="ko-KR" altLang="en-US" sz="1000"/>
              <a:t>폐페인트 등 유해한 물질을 함유한 폐기물</a:t>
            </a:r>
          </a:p>
        </p:txBody>
      </p:sp>
      <p:pic>
        <p:nvPicPr>
          <p:cNvPr id="51215" name="Picture 23" descr="BD1516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8563" y="3924300"/>
            <a:ext cx="153987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6" name="Text Box 24"/>
          <p:cNvSpPr txBox="1">
            <a:spLocks noChangeArrowheads="1"/>
          </p:cNvSpPr>
          <p:nvPr/>
        </p:nvSpPr>
        <p:spPr bwMode="auto">
          <a:xfrm>
            <a:off x="1270000" y="4284663"/>
            <a:ext cx="51117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5000"/>
              </a:lnSpc>
              <a:spcBef>
                <a:spcPct val="50000"/>
              </a:spcBef>
            </a:pPr>
            <a:r>
              <a:rPr lang="ko-KR" altLang="en-US" sz="1000" b="1"/>
              <a:t>생활폐기물</a:t>
            </a:r>
          </a:p>
          <a:p>
            <a:pPr marL="342900" indent="-342900">
              <a:lnSpc>
                <a:spcPct val="85000"/>
              </a:lnSpc>
              <a:spcBef>
                <a:spcPct val="50000"/>
              </a:spcBef>
              <a:buFontTx/>
              <a:buAutoNum type="arabicPeriod"/>
            </a:pPr>
            <a:r>
              <a:rPr lang="ko-KR" altLang="en-US" sz="1000"/>
              <a:t>사업장폐기물외의 폐기물</a:t>
            </a:r>
          </a:p>
        </p:txBody>
      </p:sp>
      <p:pic>
        <p:nvPicPr>
          <p:cNvPr id="51217" name="Picture 25" descr="BD15169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8563" y="4356100"/>
            <a:ext cx="153987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8" name="Rectangle 26"/>
          <p:cNvSpPr>
            <a:spLocks noChangeArrowheads="1"/>
          </p:cNvSpPr>
          <p:nvPr/>
        </p:nvSpPr>
        <p:spPr bwMode="auto">
          <a:xfrm>
            <a:off x="404813" y="4859338"/>
            <a:ext cx="5903912" cy="287337"/>
          </a:xfrm>
          <a:prstGeom prst="rect">
            <a:avLst/>
          </a:prstGeom>
          <a:gradFill rotWithShape="1">
            <a:gsLst>
              <a:gs pos="0">
                <a:srgbClr val="5E765E"/>
              </a:gs>
              <a:gs pos="100000">
                <a:srgbClr val="CCFFCC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300" b="1">
                <a:latin typeface="HY그래픽M" pitchFamily="18" charset="-127"/>
                <a:ea typeface="HY그래픽M" pitchFamily="18" charset="-127"/>
              </a:rPr>
              <a:t>사업장 폐기물의 관리절차</a:t>
            </a:r>
          </a:p>
        </p:txBody>
      </p:sp>
      <p:sp>
        <p:nvSpPr>
          <p:cNvPr id="51219" name="Rectangle 27"/>
          <p:cNvSpPr>
            <a:spLocks noChangeArrowheads="1"/>
          </p:cNvSpPr>
          <p:nvPr/>
        </p:nvSpPr>
        <p:spPr bwMode="auto">
          <a:xfrm>
            <a:off x="908050" y="5508625"/>
            <a:ext cx="2089150" cy="358775"/>
          </a:xfrm>
          <a:prstGeom prst="rect">
            <a:avLst/>
          </a:prstGeom>
          <a:solidFill>
            <a:srgbClr val="CCCCFF">
              <a:alpha val="45882"/>
            </a:srgbClr>
          </a:solidFill>
          <a:ln w="9525">
            <a:miter lim="800000"/>
            <a:headEnd/>
            <a:tailEnd/>
          </a:ln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C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o-KR" altLang="en-US" sz="1400" b="1" dirty="0">
                <a:latin typeface="새굴림" pitchFamily="18" charset="-127"/>
                <a:ea typeface="새굴림" pitchFamily="18" charset="-127"/>
              </a:rPr>
              <a:t>폐기물 발생 예방활동</a:t>
            </a:r>
          </a:p>
        </p:txBody>
      </p:sp>
      <p:sp>
        <p:nvSpPr>
          <p:cNvPr id="51220" name="Rectangle 28"/>
          <p:cNvSpPr>
            <a:spLocks noChangeArrowheads="1"/>
          </p:cNvSpPr>
          <p:nvPr/>
        </p:nvSpPr>
        <p:spPr bwMode="auto">
          <a:xfrm>
            <a:off x="908050" y="6300788"/>
            <a:ext cx="2089150" cy="358775"/>
          </a:xfrm>
          <a:prstGeom prst="rect">
            <a:avLst/>
          </a:prstGeom>
          <a:solidFill>
            <a:srgbClr val="B7B7FF">
              <a:alpha val="45882"/>
            </a:srgbClr>
          </a:solidFill>
          <a:ln w="9525">
            <a:miter lim="800000"/>
            <a:headEnd/>
            <a:tailEnd/>
          </a:ln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B7B7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o-KR" altLang="en-US" sz="1400" b="1">
                <a:latin typeface="새굴림" pitchFamily="18" charset="-127"/>
                <a:ea typeface="새굴림" pitchFamily="18" charset="-127"/>
              </a:rPr>
              <a:t>성상별 분리 수거 및 보관</a:t>
            </a:r>
          </a:p>
        </p:txBody>
      </p:sp>
      <p:sp>
        <p:nvSpPr>
          <p:cNvPr id="51221" name="Rectangle 29"/>
          <p:cNvSpPr>
            <a:spLocks noChangeArrowheads="1"/>
          </p:cNvSpPr>
          <p:nvPr/>
        </p:nvSpPr>
        <p:spPr bwMode="auto">
          <a:xfrm>
            <a:off x="908050" y="7091363"/>
            <a:ext cx="2089150" cy="358775"/>
          </a:xfrm>
          <a:prstGeom prst="rect">
            <a:avLst/>
          </a:prstGeom>
          <a:solidFill>
            <a:srgbClr val="8787FF">
              <a:alpha val="45882"/>
            </a:srgbClr>
          </a:solidFill>
          <a:ln w="9525">
            <a:miter lim="800000"/>
            <a:headEnd/>
            <a:tailEnd/>
          </a:ln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8787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o-KR" altLang="en-US" sz="1400" b="1">
                <a:latin typeface="새굴림" pitchFamily="18" charset="-127"/>
                <a:ea typeface="새굴림" pitchFamily="18" charset="-127"/>
              </a:rPr>
              <a:t>폐기물 운반</a:t>
            </a:r>
          </a:p>
        </p:txBody>
      </p:sp>
      <p:sp>
        <p:nvSpPr>
          <p:cNvPr id="51222" name="Rectangle 30"/>
          <p:cNvSpPr>
            <a:spLocks noChangeArrowheads="1"/>
          </p:cNvSpPr>
          <p:nvPr/>
        </p:nvSpPr>
        <p:spPr bwMode="auto">
          <a:xfrm>
            <a:off x="908050" y="7885113"/>
            <a:ext cx="2089150" cy="358775"/>
          </a:xfrm>
          <a:prstGeom prst="rect">
            <a:avLst/>
          </a:prstGeom>
          <a:solidFill>
            <a:srgbClr val="6161D7">
              <a:alpha val="45882"/>
            </a:srgbClr>
          </a:solidFill>
          <a:ln w="9525">
            <a:miter lim="800000"/>
            <a:headEnd/>
            <a:tailEnd/>
          </a:ln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6161D7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o-KR" altLang="en-US" sz="1400" b="1">
                <a:latin typeface="새굴림" pitchFamily="18" charset="-127"/>
                <a:ea typeface="새굴림" pitchFamily="18" charset="-127"/>
              </a:rPr>
              <a:t>폐기물 처리</a:t>
            </a:r>
          </a:p>
        </p:txBody>
      </p:sp>
      <p:sp>
        <p:nvSpPr>
          <p:cNvPr id="51223" name="AutoShape 31"/>
          <p:cNvSpPr>
            <a:spLocks noChangeArrowheads="1"/>
          </p:cNvSpPr>
          <p:nvPr/>
        </p:nvSpPr>
        <p:spPr bwMode="auto">
          <a:xfrm>
            <a:off x="1698625" y="6011863"/>
            <a:ext cx="433388" cy="28733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1224" name="AutoShape 32"/>
          <p:cNvSpPr>
            <a:spLocks noChangeArrowheads="1"/>
          </p:cNvSpPr>
          <p:nvPr/>
        </p:nvSpPr>
        <p:spPr bwMode="auto">
          <a:xfrm>
            <a:off x="1698625" y="6804025"/>
            <a:ext cx="433388" cy="28733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1225" name="AutoShape 33"/>
          <p:cNvSpPr>
            <a:spLocks noChangeArrowheads="1"/>
          </p:cNvSpPr>
          <p:nvPr/>
        </p:nvSpPr>
        <p:spPr bwMode="auto">
          <a:xfrm>
            <a:off x="1698625" y="7594600"/>
            <a:ext cx="433388" cy="28733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1226" name="Rectangle 34"/>
          <p:cNvSpPr>
            <a:spLocks noChangeArrowheads="1"/>
          </p:cNvSpPr>
          <p:nvPr/>
        </p:nvSpPr>
        <p:spPr bwMode="auto">
          <a:xfrm>
            <a:off x="3140075" y="5508625"/>
            <a:ext cx="2879725" cy="433388"/>
          </a:xfrm>
          <a:prstGeom prst="rect">
            <a:avLst/>
          </a:prstGeom>
          <a:solidFill>
            <a:srgbClr val="CCCCFF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20000"/>
              </a:lnSpc>
            </a:pPr>
            <a:r>
              <a:rPr lang="en-US" altLang="ko-KR" sz="1000">
                <a:latin typeface="새굴림" pitchFamily="18" charset="-127"/>
                <a:ea typeface="새굴림" pitchFamily="18" charset="-127"/>
              </a:rPr>
              <a:t>     </a:t>
            </a:r>
            <a:r>
              <a:rPr lang="ko-KR" altLang="en-US" sz="1000">
                <a:latin typeface="새굴림" pitchFamily="18" charset="-127"/>
                <a:ea typeface="새굴림" pitchFamily="18" charset="-127"/>
              </a:rPr>
              <a:t>자재 </a:t>
            </a:r>
            <a:r>
              <a:rPr lang="en-US" altLang="ko-KR" sz="1000">
                <a:latin typeface="새굴림" pitchFamily="18" charset="-127"/>
                <a:ea typeface="새굴림" pitchFamily="18" charset="-127"/>
              </a:rPr>
              <a:t>LOSS </a:t>
            </a:r>
            <a:r>
              <a:rPr lang="ko-KR" altLang="en-US" sz="1000">
                <a:latin typeface="새굴림" pitchFamily="18" charset="-127"/>
                <a:ea typeface="새굴림" pitchFamily="18" charset="-127"/>
              </a:rPr>
              <a:t>발생 최소화</a:t>
            </a:r>
          </a:p>
          <a:p>
            <a:pPr>
              <a:lnSpc>
                <a:spcPct val="120000"/>
              </a:lnSpc>
            </a:pPr>
            <a:r>
              <a:rPr lang="ko-KR" altLang="en-US" sz="1000">
                <a:latin typeface="새굴림" pitchFamily="18" charset="-127"/>
                <a:ea typeface="새굴림" pitchFamily="18" charset="-127"/>
              </a:rPr>
              <a:t>     공종별 폐기물 발생실태 조사</a:t>
            </a:r>
          </a:p>
        </p:txBody>
      </p:sp>
      <p:sp>
        <p:nvSpPr>
          <p:cNvPr id="51227" name="Rectangle 35"/>
          <p:cNvSpPr>
            <a:spLocks noChangeArrowheads="1"/>
          </p:cNvSpPr>
          <p:nvPr/>
        </p:nvSpPr>
        <p:spPr bwMode="auto">
          <a:xfrm>
            <a:off x="3140075" y="6300788"/>
            <a:ext cx="2879725" cy="433387"/>
          </a:xfrm>
          <a:prstGeom prst="rect">
            <a:avLst/>
          </a:prstGeom>
          <a:solidFill>
            <a:srgbClr val="9999FF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20000"/>
              </a:lnSpc>
            </a:pPr>
            <a:r>
              <a:rPr lang="en-US" altLang="ko-KR" sz="1000">
                <a:latin typeface="새굴림" pitchFamily="18" charset="-127"/>
                <a:ea typeface="새굴림" pitchFamily="18" charset="-127"/>
              </a:rPr>
              <a:t>     </a:t>
            </a:r>
            <a:r>
              <a:rPr lang="ko-KR" altLang="en-US" sz="1000">
                <a:latin typeface="새굴림" pitchFamily="18" charset="-127"/>
                <a:ea typeface="새굴림" pitchFamily="18" charset="-127"/>
              </a:rPr>
              <a:t>건설폐기물 종류별 구분</a:t>
            </a:r>
          </a:p>
          <a:p>
            <a:pPr>
              <a:lnSpc>
                <a:spcPct val="120000"/>
              </a:lnSpc>
            </a:pPr>
            <a:r>
              <a:rPr lang="ko-KR" altLang="en-US" sz="1000">
                <a:latin typeface="새굴림" pitchFamily="18" charset="-127"/>
                <a:ea typeface="새굴림" pitchFamily="18" charset="-127"/>
              </a:rPr>
              <a:t>     비산우려 폐기물 덮개 설치</a:t>
            </a:r>
          </a:p>
        </p:txBody>
      </p:sp>
      <p:sp>
        <p:nvSpPr>
          <p:cNvPr id="51228" name="Rectangle 36"/>
          <p:cNvSpPr>
            <a:spLocks noChangeArrowheads="1"/>
          </p:cNvSpPr>
          <p:nvPr/>
        </p:nvSpPr>
        <p:spPr bwMode="auto">
          <a:xfrm>
            <a:off x="3140075" y="7091363"/>
            <a:ext cx="2879725" cy="433387"/>
          </a:xfrm>
          <a:prstGeom prst="rect">
            <a:avLst/>
          </a:prstGeom>
          <a:solidFill>
            <a:srgbClr val="6666FF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20000"/>
              </a:lnSpc>
            </a:pPr>
            <a:r>
              <a:rPr lang="en-US" altLang="ko-KR" sz="1000">
                <a:latin typeface="새굴림" pitchFamily="18" charset="-127"/>
                <a:ea typeface="새굴림" pitchFamily="18" charset="-127"/>
              </a:rPr>
              <a:t>     </a:t>
            </a:r>
            <a:r>
              <a:rPr lang="ko-KR" altLang="en-US" sz="1000">
                <a:latin typeface="새굴림" pitchFamily="18" charset="-127"/>
                <a:ea typeface="새굴림" pitchFamily="18" charset="-127"/>
              </a:rPr>
              <a:t>위탁계약서 작성 및 배출자 신고서 작성</a:t>
            </a:r>
          </a:p>
          <a:p>
            <a:pPr>
              <a:lnSpc>
                <a:spcPct val="120000"/>
              </a:lnSpc>
            </a:pPr>
            <a:r>
              <a:rPr lang="ko-KR" altLang="en-US" sz="1000">
                <a:latin typeface="새굴림" pitchFamily="18" charset="-127"/>
                <a:ea typeface="새굴림" pitchFamily="18" charset="-127"/>
              </a:rPr>
              <a:t>     위탁업체에 등록된 차량으로 운반</a:t>
            </a:r>
          </a:p>
        </p:txBody>
      </p:sp>
      <p:sp>
        <p:nvSpPr>
          <p:cNvPr id="51229" name="Rectangle 37"/>
          <p:cNvSpPr>
            <a:spLocks noChangeArrowheads="1"/>
          </p:cNvSpPr>
          <p:nvPr/>
        </p:nvSpPr>
        <p:spPr bwMode="auto">
          <a:xfrm>
            <a:off x="3140075" y="7885113"/>
            <a:ext cx="2879725" cy="433387"/>
          </a:xfrm>
          <a:prstGeom prst="rect">
            <a:avLst/>
          </a:prstGeom>
          <a:solidFill>
            <a:srgbClr val="3333CC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20000"/>
              </a:lnSpc>
            </a:pPr>
            <a:r>
              <a:rPr lang="en-US" altLang="ko-KR" sz="1000">
                <a:latin typeface="새굴림" pitchFamily="18" charset="-127"/>
                <a:ea typeface="새굴림" pitchFamily="18" charset="-127"/>
              </a:rPr>
              <a:t>      </a:t>
            </a:r>
            <a:r>
              <a:rPr lang="ko-KR" altLang="en-US" sz="1000">
                <a:latin typeface="새굴림" pitchFamily="18" charset="-127"/>
                <a:ea typeface="새굴림" pitchFamily="18" charset="-127"/>
              </a:rPr>
              <a:t>폐기물 처리 종료후 </a:t>
            </a:r>
            <a:r>
              <a:rPr lang="en-US" altLang="ko-KR" sz="1000">
                <a:latin typeface="새굴림" pitchFamily="18" charset="-127"/>
                <a:ea typeface="새굴림" pitchFamily="18" charset="-127"/>
              </a:rPr>
              <a:t>15</a:t>
            </a:r>
            <a:r>
              <a:rPr lang="ko-KR" altLang="en-US" sz="1000">
                <a:latin typeface="새굴림" pitchFamily="18" charset="-127"/>
                <a:ea typeface="새굴림" pitchFamily="18" charset="-127"/>
              </a:rPr>
              <a:t>일이내 최종처리</a:t>
            </a:r>
          </a:p>
          <a:p>
            <a:pPr>
              <a:lnSpc>
                <a:spcPct val="120000"/>
              </a:lnSpc>
            </a:pPr>
            <a:r>
              <a:rPr lang="ko-KR" altLang="en-US" sz="1000">
                <a:latin typeface="새굴림" pitchFamily="18" charset="-127"/>
                <a:ea typeface="새굴림" pitchFamily="18" charset="-127"/>
              </a:rPr>
              <a:t>      보고서 작성</a:t>
            </a:r>
          </a:p>
        </p:txBody>
      </p:sp>
      <p:sp>
        <p:nvSpPr>
          <p:cNvPr id="51230" name="AutoShape 38"/>
          <p:cNvSpPr>
            <a:spLocks noChangeArrowheads="1"/>
          </p:cNvSpPr>
          <p:nvPr/>
        </p:nvSpPr>
        <p:spPr bwMode="auto">
          <a:xfrm>
            <a:off x="4291013" y="6011863"/>
            <a:ext cx="433387" cy="28733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1231" name="AutoShape 39"/>
          <p:cNvSpPr>
            <a:spLocks noChangeArrowheads="1"/>
          </p:cNvSpPr>
          <p:nvPr/>
        </p:nvSpPr>
        <p:spPr bwMode="auto">
          <a:xfrm>
            <a:off x="4292600" y="6804025"/>
            <a:ext cx="433388" cy="28733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51232" name="AutoShape 40"/>
          <p:cNvSpPr>
            <a:spLocks noChangeArrowheads="1"/>
          </p:cNvSpPr>
          <p:nvPr/>
        </p:nvSpPr>
        <p:spPr bwMode="auto">
          <a:xfrm>
            <a:off x="4291013" y="7594600"/>
            <a:ext cx="433387" cy="28733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ko-KR" altLang="en-US"/>
          </a:p>
        </p:txBody>
      </p:sp>
      <p:pic>
        <p:nvPicPr>
          <p:cNvPr id="51233" name="Picture 41" descr="BD14565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4538" y="558006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4" name="Picture 42" descr="BD14565_"/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4538" y="572452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5" name="Picture 43" descr="BD14565_"/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25" y="637222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6" name="Picture 44" descr="BD14565_"/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4538" y="651668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7" name="Picture 45" descr="BD14565_"/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25" y="716280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8" name="Picture 46" descr="BD14565_"/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4538" y="730726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9" name="Picture 47" descr="BD14565_"/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25" y="79565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0" name="Text Box 49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㈜성지이테크</a:t>
            </a:r>
          </a:p>
        </p:txBody>
      </p:sp>
      <p:pic>
        <p:nvPicPr>
          <p:cNvPr id="48" name="그림 47" descr="회사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5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-5_c"/>
          <p:cNvPicPr>
            <a:picLocks noChangeAspect="1" noChangeArrowheads="1"/>
          </p:cNvPicPr>
          <p:nvPr/>
        </p:nvPicPr>
        <p:blipFill>
          <a:blip r:embed="rId2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2227" name="Group 3"/>
          <p:cNvGrpSpPr>
            <a:grpSpLocks/>
          </p:cNvGrpSpPr>
          <p:nvPr/>
        </p:nvGrpSpPr>
        <p:grpSpPr bwMode="auto">
          <a:xfrm>
            <a:off x="1844675" y="1187450"/>
            <a:ext cx="3024188" cy="663575"/>
            <a:chOff x="1536" y="748"/>
            <a:chExt cx="2166" cy="418"/>
          </a:xfrm>
        </p:grpSpPr>
        <p:sp>
          <p:nvSpPr>
            <p:cNvPr id="52264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2265" name="Text Box 5"/>
            <p:cNvSpPr txBox="1">
              <a:spLocks noChangeArrowheads="1"/>
            </p:cNvSpPr>
            <p:nvPr/>
          </p:nvSpPr>
          <p:spPr bwMode="auto">
            <a:xfrm>
              <a:off x="1691" y="748"/>
              <a:ext cx="201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pPr algn="dist"/>
              <a:r>
                <a:rPr lang="ko-KR" altLang="en-US" sz="2400" b="1"/>
                <a:t>건설폐기물의 성상</a:t>
              </a:r>
            </a:p>
          </p:txBody>
        </p:sp>
        <p:grpSp>
          <p:nvGrpSpPr>
            <p:cNvPr id="52266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52267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52268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52269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52270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52228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230" name="Rectangle 14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2232" name="Rectangle 92"/>
          <p:cNvSpPr>
            <a:spLocks noChangeArrowheads="1"/>
          </p:cNvSpPr>
          <p:nvPr/>
        </p:nvSpPr>
        <p:spPr bwMode="auto">
          <a:xfrm>
            <a:off x="549275" y="2124075"/>
            <a:ext cx="5688013" cy="360363"/>
          </a:xfrm>
          <a:prstGeom prst="rect">
            <a:avLst/>
          </a:prstGeom>
          <a:gradFill rotWithShape="1">
            <a:gsLst>
              <a:gs pos="0">
                <a:srgbClr val="5E765E"/>
              </a:gs>
              <a:gs pos="100000">
                <a:srgbClr val="CCFFCC">
                  <a:alpha val="39998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1400" b="1">
                <a:latin typeface="HY그래픽M" pitchFamily="18" charset="-127"/>
                <a:ea typeface="HY그래픽M" pitchFamily="18" charset="-127"/>
              </a:rPr>
              <a:t>폐기물의 성상분류</a:t>
            </a:r>
          </a:p>
        </p:txBody>
      </p:sp>
      <p:graphicFrame>
        <p:nvGraphicFramePr>
          <p:cNvPr id="24806" name="Group 230"/>
          <p:cNvGraphicFramePr>
            <a:graphicFrameLocks noGrp="1"/>
          </p:cNvGraphicFramePr>
          <p:nvPr/>
        </p:nvGraphicFramePr>
        <p:xfrm>
          <a:off x="620713" y="2916238"/>
          <a:ext cx="5688012" cy="5472114"/>
        </p:xfrm>
        <a:graphic>
          <a:graphicData uri="http://schemas.openxmlformats.org/drawingml/2006/table">
            <a:tbl>
              <a:tblPr/>
              <a:tblGrid>
                <a:gridCol w="1295400"/>
                <a:gridCol w="865187"/>
                <a:gridCol w="3527425"/>
              </a:tblGrid>
              <a:tr h="538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 분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 위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적  용  범  위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FD3"/>
                    </a:solidFill>
                  </a:tcPr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폐콘크리트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TON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토목구조물 해체시 발생하는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콘크리트 등의 성상으로서 이물질이 없는 콘크리트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도로포장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교량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옹벽 등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1054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폐아스콘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TON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이물질이 없는 포장도로에서 발생된 폐아스팔트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915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건축폐자재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TON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건축물 철거과정에서 발생하는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콘크리트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블록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벽돌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타일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토사 등으로 내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외 수장재가 우선 제거되어 있는 상태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908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건축폐기물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TON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구가옥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목조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와가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스레트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신축건물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재개발 현장 등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작업여건상 현실적으로 분리 불가능한 경우에 적용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  <a:tr h="1128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혼합폐기물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TON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건축물 철거과정에서 폐콘크리트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블록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벽돌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타일 등을 제외하고 내</a:t>
                      </a: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외 수장재가 제거된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가연성 및 불가연성이 혼합된 상태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소각물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50%,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매립물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50%)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AE4"/>
                    </a:solidFill>
                  </a:tcPr>
                </a:tc>
              </a:tr>
            </a:tbl>
          </a:graphicData>
        </a:graphic>
      </p:graphicFrame>
      <p:sp>
        <p:nvSpPr>
          <p:cNvPr id="52263" name="Text Box 232"/>
          <p:cNvSpPr txBox="1">
            <a:spLocks noChangeArrowheads="1"/>
          </p:cNvSpPr>
          <p:nvPr/>
        </p:nvSpPr>
        <p:spPr bwMode="auto">
          <a:xfrm>
            <a:off x="5516563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㈜성지이테크</a:t>
            </a:r>
          </a:p>
        </p:txBody>
      </p:sp>
      <p:pic>
        <p:nvPicPr>
          <p:cNvPr id="18" name="그림 17" descr="회사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20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26988" y="2411413"/>
            <a:ext cx="6858000" cy="1008062"/>
          </a:xfrm>
          <a:prstGeom prst="rect">
            <a:avLst/>
          </a:prstGeom>
          <a:solidFill>
            <a:srgbClr val="BFCFC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53251" name="Picture 3" descr="f-5_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6288" y="0"/>
            <a:ext cx="100171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2925763" y="3135313"/>
            <a:ext cx="1800225" cy="14128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3253" name="Line 5"/>
          <p:cNvSpPr>
            <a:spLocks noChangeShapeType="1"/>
          </p:cNvSpPr>
          <p:nvPr/>
        </p:nvSpPr>
        <p:spPr bwMode="auto">
          <a:xfrm>
            <a:off x="1935163" y="3135313"/>
            <a:ext cx="2735262" cy="0"/>
          </a:xfrm>
          <a:prstGeom prst="line">
            <a:avLst/>
          </a:prstGeom>
          <a:noFill/>
          <a:ln w="285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2349500" y="2627313"/>
            <a:ext cx="3284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>
            <a:spAutoFit/>
          </a:bodyPr>
          <a:lstStyle/>
          <a:p>
            <a:r>
              <a:rPr lang="ko-KR" altLang="en-US" sz="2000" b="1">
                <a:solidFill>
                  <a:srgbClr val="009999"/>
                </a:solidFill>
              </a:rPr>
              <a:t>회사 약도</a:t>
            </a: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2001838" y="2500313"/>
            <a:ext cx="144462" cy="276225"/>
          </a:xfrm>
          <a:prstGeom prst="rect">
            <a:avLst/>
          </a:prstGeom>
          <a:solidFill>
            <a:srgbClr val="D1BF7F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D1BF7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1844675" y="2890838"/>
            <a:ext cx="142875" cy="276225"/>
          </a:xfrm>
          <a:prstGeom prst="rect">
            <a:avLst/>
          </a:prstGeom>
          <a:solidFill>
            <a:srgbClr val="C99BC8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C99BC8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1844675" y="2573338"/>
            <a:ext cx="142875" cy="277812"/>
          </a:xfrm>
          <a:prstGeom prst="rect">
            <a:avLst/>
          </a:prstGeom>
          <a:solidFill>
            <a:srgbClr val="B7BE9A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B7BE9A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1944688" y="3071813"/>
            <a:ext cx="142875" cy="276225"/>
          </a:xfrm>
          <a:prstGeom prst="rect">
            <a:avLst/>
          </a:prstGeom>
          <a:solidFill>
            <a:srgbClr val="92BEB1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227000" prstMaterial="legacyMatte">
            <a:bevelT w="13500" h="13500" prst="angle"/>
            <a:bevelB w="13500" h="13500" prst="angle"/>
            <a:extrusionClr>
              <a:srgbClr val="92BEB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약도 사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70" y="1804990"/>
            <a:ext cx="5153025" cy="3124200"/>
          </a:xfrm>
          <a:prstGeom prst="rect">
            <a:avLst/>
          </a:prstGeom>
          <a:noFill/>
        </p:spPr>
      </p:pic>
      <p:pic>
        <p:nvPicPr>
          <p:cNvPr id="99330" name="Picture 2" descr="f-5_c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33375" y="468313"/>
            <a:ext cx="63087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9331" name="Group 3"/>
          <p:cNvGrpSpPr>
            <a:grpSpLocks/>
          </p:cNvGrpSpPr>
          <p:nvPr/>
        </p:nvGrpSpPr>
        <p:grpSpPr bwMode="auto">
          <a:xfrm>
            <a:off x="1773238" y="1187450"/>
            <a:ext cx="3438525" cy="663575"/>
            <a:chOff x="1536" y="748"/>
            <a:chExt cx="2166" cy="418"/>
          </a:xfrm>
        </p:grpSpPr>
        <p:sp>
          <p:nvSpPr>
            <p:cNvPr id="99332" name="Line 4"/>
            <p:cNvSpPr>
              <a:spLocks noChangeShapeType="1"/>
            </p:cNvSpPr>
            <p:nvPr/>
          </p:nvSpPr>
          <p:spPr bwMode="auto">
            <a:xfrm>
              <a:off x="1594" y="1068"/>
              <a:ext cx="2108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333" name="Text Box 5"/>
            <p:cNvSpPr txBox="1">
              <a:spLocks noChangeArrowheads="1"/>
            </p:cNvSpPr>
            <p:nvPr/>
          </p:nvSpPr>
          <p:spPr bwMode="auto">
            <a:xfrm>
              <a:off x="1690" y="748"/>
              <a:ext cx="20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7" tIns="45719" rIns="91437" bIns="45719">
              <a:spAutoFit/>
            </a:bodyPr>
            <a:lstStyle/>
            <a:p>
              <a:r>
                <a:rPr lang="ko-KR" altLang="en-US" sz="2400" b="1"/>
                <a:t> 회 사 약 도</a:t>
              </a:r>
            </a:p>
          </p:txBody>
        </p:sp>
        <p:grpSp>
          <p:nvGrpSpPr>
            <p:cNvPr id="99334" name="Group 6"/>
            <p:cNvGrpSpPr>
              <a:grpSpLocks/>
            </p:cNvGrpSpPr>
            <p:nvPr/>
          </p:nvGrpSpPr>
          <p:grpSpPr bwMode="auto">
            <a:xfrm>
              <a:off x="1536" y="884"/>
              <a:ext cx="136" cy="282"/>
              <a:chOff x="-2421" y="2200"/>
              <a:chExt cx="190" cy="534"/>
            </a:xfrm>
          </p:grpSpPr>
          <p:sp>
            <p:nvSpPr>
              <p:cNvPr id="99335" name="Rectangle 7"/>
              <p:cNvSpPr>
                <a:spLocks noChangeArrowheads="1"/>
              </p:cNvSpPr>
              <p:nvPr/>
            </p:nvSpPr>
            <p:spPr bwMode="auto">
              <a:xfrm>
                <a:off x="-2322" y="2200"/>
                <a:ext cx="91" cy="174"/>
              </a:xfrm>
              <a:prstGeom prst="rect">
                <a:avLst/>
              </a:prstGeom>
              <a:solidFill>
                <a:srgbClr val="D1BF7F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D1BF7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9336" name="Rectangle 8"/>
              <p:cNvSpPr>
                <a:spLocks noChangeArrowheads="1"/>
              </p:cNvSpPr>
              <p:nvPr/>
            </p:nvSpPr>
            <p:spPr bwMode="auto">
              <a:xfrm>
                <a:off x="-2421" y="2446"/>
                <a:ext cx="90" cy="174"/>
              </a:xfrm>
              <a:prstGeom prst="rect">
                <a:avLst/>
              </a:prstGeom>
              <a:solidFill>
                <a:srgbClr val="C99BC8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C99BC8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9337" name="Rectangle 9"/>
              <p:cNvSpPr>
                <a:spLocks noChangeArrowheads="1"/>
              </p:cNvSpPr>
              <p:nvPr/>
            </p:nvSpPr>
            <p:spPr bwMode="auto">
              <a:xfrm>
                <a:off x="-2421" y="2246"/>
                <a:ext cx="90" cy="175"/>
              </a:xfrm>
              <a:prstGeom prst="rect">
                <a:avLst/>
              </a:prstGeom>
              <a:solidFill>
                <a:srgbClr val="B7BE9A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B7BE9A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9338" name="Rectangle 10"/>
              <p:cNvSpPr>
                <a:spLocks noChangeArrowheads="1"/>
              </p:cNvSpPr>
              <p:nvPr/>
            </p:nvSpPr>
            <p:spPr bwMode="auto">
              <a:xfrm>
                <a:off x="-2358" y="2560"/>
                <a:ext cx="90" cy="174"/>
              </a:xfrm>
              <a:prstGeom prst="rect">
                <a:avLst/>
              </a:prstGeom>
              <a:solidFill>
                <a:srgbClr val="92BEB1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1500000" lon="20099994" rev="0"/>
                </a:camera>
                <a:lightRig rig="legacyFlat4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92BEB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99339" name="Line 11"/>
          <p:cNvSpPr>
            <a:spLocks noChangeShapeType="1"/>
          </p:cNvSpPr>
          <p:nvPr/>
        </p:nvSpPr>
        <p:spPr bwMode="auto">
          <a:xfrm>
            <a:off x="333375" y="323850"/>
            <a:ext cx="6308725" cy="1588"/>
          </a:xfrm>
          <a:prstGeom prst="line">
            <a:avLst/>
          </a:prstGeom>
          <a:noFill/>
          <a:ln w="38100">
            <a:solidFill>
              <a:srgbClr val="5BB4BB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9341" name="Rectangle 15"/>
          <p:cNvSpPr>
            <a:spLocks noChangeArrowheads="1"/>
          </p:cNvSpPr>
          <p:nvPr/>
        </p:nvSpPr>
        <p:spPr bwMode="auto">
          <a:xfrm>
            <a:off x="260350" y="1042988"/>
            <a:ext cx="6334125" cy="7848600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9342" name="AutoShape 79" descr="PIC4"/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9343" name="AutoShape 81" descr="PIC6"/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9345" name="Text Box 98"/>
          <p:cNvSpPr txBox="1">
            <a:spLocks noChangeArrowheads="1"/>
          </p:cNvSpPr>
          <p:nvPr/>
        </p:nvSpPr>
        <p:spPr bwMode="auto">
          <a:xfrm>
            <a:off x="5429264" y="395288"/>
            <a:ext cx="13414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6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상원엔텍</a:t>
            </a:r>
            <a:r>
              <a:rPr lang="ko-KR" altLang="en-US" sz="1400" b="1" dirty="0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㈜</a:t>
            </a:r>
            <a:r>
              <a:rPr lang="ko-KR" altLang="en-US" sz="1400" b="1" dirty="0" err="1">
                <a:solidFill>
                  <a:srgbClr val="0066CC"/>
                </a:solidFill>
                <a:latin typeface="Arial Black" pitchFamily="34" charset="0"/>
                <a:ea typeface="HY견고딕" pitchFamily="18" charset="-127"/>
              </a:rPr>
              <a:t>성지이테크</a:t>
            </a:r>
            <a:endParaRPr lang="ko-KR" altLang="en-US" sz="1400" b="1" dirty="0">
              <a:solidFill>
                <a:srgbClr val="0066CC"/>
              </a:solidFill>
              <a:latin typeface="Arial Black" pitchFamily="34" charset="0"/>
              <a:ea typeface="HY견고딕" pitchFamily="18" charset="-127"/>
            </a:endParaRPr>
          </a:p>
        </p:txBody>
      </p:sp>
      <p:sp>
        <p:nvSpPr>
          <p:cNvPr id="99346" name="Rectangle 18"/>
          <p:cNvSpPr>
            <a:spLocks noChangeArrowheads="1"/>
          </p:cNvSpPr>
          <p:nvPr/>
        </p:nvSpPr>
        <p:spPr bwMode="auto">
          <a:xfrm>
            <a:off x="-327025" y="915988"/>
            <a:ext cx="6858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99347" name="Rectangle 19"/>
          <p:cNvSpPr>
            <a:spLocks noChangeArrowheads="1"/>
          </p:cNvSpPr>
          <p:nvPr/>
        </p:nvSpPr>
        <p:spPr bwMode="auto">
          <a:xfrm>
            <a:off x="1079500" y="1855788"/>
            <a:ext cx="6858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99348" name="Text Box 20"/>
          <p:cNvSpPr txBox="1">
            <a:spLocks noChangeArrowheads="1"/>
          </p:cNvSpPr>
          <p:nvPr/>
        </p:nvSpPr>
        <p:spPr bwMode="auto">
          <a:xfrm>
            <a:off x="1857364" y="4929190"/>
            <a:ext cx="3429024" cy="461665"/>
          </a:xfrm>
          <a:prstGeom prst="rect">
            <a:avLst/>
          </a:prstGeom>
          <a:noFill/>
          <a:ln w="1587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1200" b="1" dirty="0"/>
              <a:t>대구광역시 달성군 </a:t>
            </a:r>
            <a:r>
              <a:rPr lang="ko-KR" altLang="en-US" sz="1200" b="1" dirty="0" err="1"/>
              <a:t>화원읍</a:t>
            </a:r>
            <a:r>
              <a:rPr lang="ko-KR" altLang="en-US" sz="1200" b="1" dirty="0"/>
              <a:t> </a:t>
            </a:r>
            <a:r>
              <a:rPr lang="ko-KR" altLang="en-US" sz="1200" b="1" dirty="0" smtClean="0"/>
              <a:t>사문진로</a:t>
            </a:r>
            <a:r>
              <a:rPr lang="en-US" altLang="ko-KR" sz="1200" b="1" dirty="0" smtClean="0"/>
              <a:t>447 (3</a:t>
            </a:r>
            <a:r>
              <a:rPr lang="ko-KR" altLang="en-US" sz="1200" b="1" dirty="0" smtClean="0"/>
              <a:t>층</a:t>
            </a:r>
            <a:r>
              <a:rPr lang="en-US" altLang="ko-KR" sz="1200" b="1" dirty="0" smtClean="0"/>
              <a:t>)</a:t>
            </a:r>
            <a:endParaRPr lang="en-US" altLang="ko-KR" sz="1200" b="1" dirty="0"/>
          </a:p>
          <a:p>
            <a:r>
              <a:rPr lang="en-US" altLang="ko-KR" sz="1200" b="1" dirty="0"/>
              <a:t>TEL  053)631-3999     FAX   053)631-3998</a:t>
            </a:r>
          </a:p>
        </p:txBody>
      </p:sp>
      <p:sp>
        <p:nvSpPr>
          <p:cNvPr id="99349" name="Rectangle 21"/>
          <p:cNvSpPr>
            <a:spLocks noChangeArrowheads="1"/>
          </p:cNvSpPr>
          <p:nvPr/>
        </p:nvSpPr>
        <p:spPr bwMode="auto">
          <a:xfrm>
            <a:off x="-334963" y="920750"/>
            <a:ext cx="6858001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99352" name="Rectangle 24"/>
          <p:cNvSpPr>
            <a:spLocks noChangeArrowheads="1"/>
          </p:cNvSpPr>
          <p:nvPr/>
        </p:nvSpPr>
        <p:spPr bwMode="auto">
          <a:xfrm>
            <a:off x="-334963" y="920750"/>
            <a:ext cx="6858001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5" name="그림 24" descr="K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1546" y="5478214"/>
            <a:ext cx="490398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1857364" y="8429652"/>
            <a:ext cx="3357586" cy="461665"/>
          </a:xfrm>
          <a:prstGeom prst="rect">
            <a:avLst/>
          </a:prstGeom>
          <a:noFill/>
          <a:ln w="1587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1200" b="1" dirty="0" smtClean="0"/>
              <a:t>경상남도 합천군 </a:t>
            </a:r>
            <a:r>
              <a:rPr lang="ko-KR" altLang="en-US" sz="1200" b="1" dirty="0" err="1" smtClean="0"/>
              <a:t>율곡면</a:t>
            </a:r>
            <a:r>
              <a:rPr lang="ko-KR" altLang="en-US" sz="1200" b="1" dirty="0" smtClean="0"/>
              <a:t> </a:t>
            </a:r>
            <a:r>
              <a:rPr lang="ko-KR" altLang="en-US" sz="1200" b="1" dirty="0" err="1" smtClean="0"/>
              <a:t>두사리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275</a:t>
            </a:r>
          </a:p>
          <a:p>
            <a:r>
              <a:rPr lang="en-US" altLang="ko-KR" sz="1200" b="1" dirty="0" smtClean="0"/>
              <a:t>TEL  055)932-9200     </a:t>
            </a:r>
            <a:r>
              <a:rPr lang="en-US" altLang="ko-KR" sz="1200" b="1" dirty="0"/>
              <a:t>FAX   </a:t>
            </a:r>
            <a:r>
              <a:rPr lang="en-US" altLang="ko-KR" sz="1200" b="1" dirty="0" smtClean="0"/>
              <a:t>055)932-9205</a:t>
            </a:r>
            <a:endParaRPr lang="en-US" altLang="ko-KR" sz="1200" b="1" dirty="0"/>
          </a:p>
        </p:txBody>
      </p:sp>
      <p:pic>
        <p:nvPicPr>
          <p:cNvPr id="28" name="그림 27" descr="회사로고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41168" y="467544"/>
            <a:ext cx="504056" cy="496643"/>
          </a:xfrm>
          <a:prstGeom prst="rect">
            <a:avLst/>
          </a:prstGeom>
        </p:spPr>
      </p:pic>
      <p:sp>
        <p:nvSpPr>
          <p:cNvPr id="27" name="Rectangle 88"/>
          <p:cNvSpPr>
            <a:spLocks noChangeArrowheads="1"/>
          </p:cNvSpPr>
          <p:nvPr/>
        </p:nvSpPr>
        <p:spPr bwMode="auto">
          <a:xfrm>
            <a:off x="428604" y="500034"/>
            <a:ext cx="350046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0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0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0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2" name="AutoShape 79" descr="PIC4"/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9343" name="AutoShape 81" descr="PIC6"/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9346" name="Rectangle 18"/>
          <p:cNvSpPr>
            <a:spLocks noChangeArrowheads="1"/>
          </p:cNvSpPr>
          <p:nvPr/>
        </p:nvSpPr>
        <p:spPr bwMode="auto">
          <a:xfrm>
            <a:off x="-327025" y="915988"/>
            <a:ext cx="6858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99347" name="Rectangle 19"/>
          <p:cNvSpPr>
            <a:spLocks noChangeArrowheads="1"/>
          </p:cNvSpPr>
          <p:nvPr/>
        </p:nvSpPr>
        <p:spPr bwMode="auto">
          <a:xfrm>
            <a:off x="1079500" y="1855788"/>
            <a:ext cx="6858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99349" name="Rectangle 21"/>
          <p:cNvSpPr>
            <a:spLocks noChangeArrowheads="1"/>
          </p:cNvSpPr>
          <p:nvPr/>
        </p:nvSpPr>
        <p:spPr bwMode="auto">
          <a:xfrm>
            <a:off x="-334963" y="920750"/>
            <a:ext cx="6858001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99352" name="Rectangle 24"/>
          <p:cNvSpPr>
            <a:spLocks noChangeArrowheads="1"/>
          </p:cNvSpPr>
          <p:nvPr/>
        </p:nvSpPr>
        <p:spPr bwMode="auto">
          <a:xfrm>
            <a:off x="-334963" y="920750"/>
            <a:ext cx="6858001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1745" name="_x33572968" descr="EMB0000057412b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4255" y="6228184"/>
            <a:ext cx="3987800" cy="2136775"/>
          </a:xfrm>
          <a:prstGeom prst="rect">
            <a:avLst/>
          </a:prstGeom>
          <a:noFill/>
        </p:spPr>
      </p:pic>
      <p:pic>
        <p:nvPicPr>
          <p:cNvPr id="10" name="그림 9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85926" y="6429388"/>
            <a:ext cx="290017" cy="285752"/>
          </a:xfrm>
          <a:prstGeom prst="rect">
            <a:avLst/>
          </a:prstGeom>
        </p:spPr>
      </p:pic>
      <p:pic>
        <p:nvPicPr>
          <p:cNvPr id="11" name="그림 10" descr="회사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8" y="6429388"/>
            <a:ext cx="290017" cy="285752"/>
          </a:xfrm>
          <a:prstGeom prst="rect">
            <a:avLst/>
          </a:prstGeom>
        </p:spPr>
      </p:pic>
      <p:pic>
        <p:nvPicPr>
          <p:cNvPr id="16" name="그림 15" descr="회사로고 사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43249" y="2857488"/>
            <a:ext cx="725042" cy="714380"/>
          </a:xfrm>
          <a:prstGeom prst="rect">
            <a:avLst/>
          </a:prstGeom>
        </p:spPr>
      </p:pic>
      <p:sp>
        <p:nvSpPr>
          <p:cNvPr id="17" name="Rectangle 88"/>
          <p:cNvSpPr>
            <a:spLocks noChangeArrowheads="1"/>
          </p:cNvSpPr>
          <p:nvPr/>
        </p:nvSpPr>
        <p:spPr bwMode="auto">
          <a:xfrm>
            <a:off x="642918" y="3500430"/>
            <a:ext cx="564360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100" i="1" dirty="0" smtClean="0">
                <a:solidFill>
                  <a:srgbClr val="5F5F5F"/>
                </a:solidFill>
                <a:latin typeface="Arial Black" pitchFamily="34" charset="0"/>
              </a:rPr>
              <a:t>SANGONE &amp; SEONGJI </a:t>
            </a:r>
            <a:r>
              <a:rPr lang="en-US" altLang="ko-KR" sz="1100" i="1" dirty="0">
                <a:solidFill>
                  <a:srgbClr val="5F5F5F"/>
                </a:solidFill>
                <a:latin typeface="Arial Black" pitchFamily="34" charset="0"/>
              </a:rPr>
              <a:t>ENVIRONMENT </a:t>
            </a:r>
            <a:r>
              <a:rPr lang="en-US" altLang="ko-KR" sz="1100" i="1" dirty="0" smtClean="0">
                <a:solidFill>
                  <a:srgbClr val="5F5F5F"/>
                </a:solidFill>
                <a:latin typeface="Arial Black" pitchFamily="34" charset="0"/>
              </a:rPr>
              <a:t>TECHNOLOGY</a:t>
            </a:r>
            <a:endParaRPr lang="en-US" altLang="ko-KR" sz="1100" i="1" dirty="0">
              <a:solidFill>
                <a:srgbClr val="5F5F5F"/>
              </a:solidFill>
              <a:latin typeface="Arial Black" pitchFamily="34" charset="0"/>
            </a:endParaRPr>
          </a:p>
        </p:txBody>
      </p:sp>
      <p:sp>
        <p:nvSpPr>
          <p:cNvPr id="2" name="모서리가 둥근 직사각형 1"/>
          <p:cNvSpPr/>
          <p:nvPr/>
        </p:nvSpPr>
        <p:spPr bwMode="auto">
          <a:xfrm>
            <a:off x="1725885" y="6860890"/>
            <a:ext cx="1274487" cy="1044946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6" cstate="print"/>
          <a:srcRect l="24641" r="16428" b="37688"/>
          <a:stretch>
            <a:fillRect/>
          </a:stretch>
        </p:blipFill>
        <p:spPr bwMode="auto">
          <a:xfrm>
            <a:off x="2276872" y="6972014"/>
            <a:ext cx="771525" cy="66675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19" name="그림 18" descr="AJAlogo_co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28502" y="6972138"/>
            <a:ext cx="504056" cy="764419"/>
          </a:xfrm>
          <a:prstGeom prst="rect">
            <a:avLst/>
          </a:prstGeom>
        </p:spPr>
      </p:pic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2276872" y="7619714"/>
            <a:ext cx="863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ko-KR" altLang="en-US" sz="600">
                <a:solidFill>
                  <a:srgbClr val="3366FF"/>
                </a:solidFill>
                <a:latin typeface="HY견고딕" pitchFamily="18" charset="-127"/>
                <a:ea typeface="HY견고딕" pitchFamily="18" charset="-127"/>
              </a:rPr>
              <a:t>유효자원재활용</a:t>
            </a:r>
          </a:p>
        </p:txBody>
      </p:sp>
      <p:sp>
        <p:nvSpPr>
          <p:cNvPr id="14" name="직사각형 13"/>
          <p:cNvSpPr/>
          <p:nvPr/>
        </p:nvSpPr>
        <p:spPr bwMode="auto">
          <a:xfrm>
            <a:off x="3000372" y="6858016"/>
            <a:ext cx="2286016" cy="10715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동녘B" pitchFamily="18" charset="-127"/>
                <a:ea typeface="HY동녘B" pitchFamily="18" charset="-127"/>
              </a:rPr>
              <a:t>711-832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800" b="1" dirty="0" smtClean="0">
                <a:latin typeface="HY동녘B" pitchFamily="18" charset="-127"/>
                <a:ea typeface="HY동녘B" pitchFamily="18" charset="-127"/>
              </a:rPr>
              <a:t>대구광역시 달성군 </a:t>
            </a:r>
            <a:r>
              <a:rPr lang="ko-KR" altLang="en-US" sz="800" b="1" dirty="0" err="1" smtClean="0">
                <a:latin typeface="HY동녘B" pitchFamily="18" charset="-127"/>
                <a:ea typeface="HY동녘B" pitchFamily="18" charset="-127"/>
              </a:rPr>
              <a:t>화원읍</a:t>
            </a:r>
            <a:r>
              <a:rPr lang="ko-KR" altLang="en-US" sz="800" b="1" dirty="0" smtClean="0">
                <a:latin typeface="HY동녘B" pitchFamily="18" charset="-127"/>
                <a:ea typeface="HY동녘B" pitchFamily="18" charset="-127"/>
              </a:rPr>
              <a:t> 사문진로</a:t>
            </a:r>
            <a:r>
              <a:rPr lang="en-US" altLang="ko-KR" sz="800" b="1" dirty="0" smtClean="0">
                <a:latin typeface="HY동녘B" pitchFamily="18" charset="-127"/>
                <a:ea typeface="HY동녘B" pitchFamily="18" charset="-127"/>
              </a:rPr>
              <a:t>447(3</a:t>
            </a:r>
            <a:r>
              <a:rPr lang="ko-KR" altLang="en-US" sz="800" b="1" dirty="0" smtClean="0">
                <a:latin typeface="HY동녘B" pitchFamily="18" charset="-127"/>
                <a:ea typeface="HY동녘B" pitchFamily="18" charset="-127"/>
              </a:rPr>
              <a:t>층</a:t>
            </a:r>
            <a:r>
              <a:rPr lang="en-US" altLang="ko-KR" sz="800" b="1" dirty="0" smtClean="0">
                <a:latin typeface="HY동녘B" pitchFamily="18" charset="-127"/>
                <a:ea typeface="HY동녘B" pitchFamily="18" charset="-127"/>
              </a:rPr>
              <a:t>)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800" b="1" dirty="0" smtClean="0">
                <a:latin typeface="HY동녘B" pitchFamily="18" charset="-127"/>
                <a:ea typeface="HY동녘B" pitchFamily="18" charset="-127"/>
              </a:rPr>
              <a:t>TEL: 053)631-3999  FAX: 053)631-3998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동녘B" pitchFamily="18" charset="-127"/>
              <a:ea typeface="HY동녘B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800" b="1" dirty="0" smtClean="0">
                <a:latin typeface="HY동녘B" pitchFamily="18" charset="-127"/>
                <a:ea typeface="HY동녘B" pitchFamily="18" charset="-127"/>
              </a:rPr>
              <a:t>678-811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800" b="1" dirty="0" smtClean="0">
                <a:latin typeface="HY동녘B" pitchFamily="18" charset="-127"/>
                <a:ea typeface="HY동녘B" pitchFamily="18" charset="-127"/>
              </a:rPr>
              <a:t>경상남도 합천군 </a:t>
            </a:r>
            <a:r>
              <a:rPr lang="ko-KR" altLang="en-US" sz="800" b="1" dirty="0" err="1" smtClean="0">
                <a:latin typeface="HY동녘B" pitchFamily="18" charset="-127"/>
                <a:ea typeface="HY동녘B" pitchFamily="18" charset="-127"/>
              </a:rPr>
              <a:t>율곡면</a:t>
            </a:r>
            <a:r>
              <a:rPr lang="ko-KR" altLang="en-US" sz="800" b="1" dirty="0" smtClean="0">
                <a:latin typeface="HY동녘B" pitchFamily="18" charset="-127"/>
                <a:ea typeface="HY동녘B" pitchFamily="18" charset="-127"/>
              </a:rPr>
              <a:t> </a:t>
            </a:r>
            <a:r>
              <a:rPr lang="ko-KR" altLang="en-US" sz="800" b="1" dirty="0" err="1" smtClean="0">
                <a:latin typeface="HY동녘B" pitchFamily="18" charset="-127"/>
                <a:ea typeface="HY동녘B" pitchFamily="18" charset="-127"/>
              </a:rPr>
              <a:t>두사리</a:t>
            </a:r>
            <a:r>
              <a:rPr lang="ko-KR" altLang="en-US" sz="800" b="1" dirty="0" smtClean="0"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800" b="1" dirty="0" smtClean="0">
                <a:latin typeface="HY동녘B" pitchFamily="18" charset="-127"/>
                <a:ea typeface="HY동녘B" pitchFamily="18" charset="-127"/>
              </a:rPr>
              <a:t>275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동녘B" pitchFamily="18" charset="-127"/>
                <a:ea typeface="HY동녘B" pitchFamily="18" charset="-127"/>
              </a:rPr>
              <a:t>TEL: 055)932-9200  FAX: 055)932-9205</a:t>
            </a:r>
            <a:endParaRPr kumimoji="1" lang="ko-KR" altLang="en-US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동녘B" pitchFamily="18" charset="-127"/>
              <a:ea typeface="HY동녘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10649</TotalTime>
  <Words>5004</Words>
  <Application>Microsoft Office PowerPoint</Application>
  <PresentationFormat>화면 슬라이드 쇼(4:3)</PresentationFormat>
  <Paragraphs>2058</Paragraphs>
  <Slides>87</Slides>
  <Notes>43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87</vt:i4>
      </vt:variant>
    </vt:vector>
  </HeadingPairs>
  <TitlesOfParts>
    <vt:vector size="88" baseType="lpstr"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Preferred Customer</dc:creator>
  <cp:lastModifiedBy>user</cp:lastModifiedBy>
  <cp:revision>480</cp:revision>
  <dcterms:created xsi:type="dcterms:W3CDTF">2005-01-03T08:43:47Z</dcterms:created>
  <dcterms:modified xsi:type="dcterms:W3CDTF">2016-08-12T08:02:13Z</dcterms:modified>
</cp:coreProperties>
</file>